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72"/>
  </p:notesMasterIdLst>
  <p:sldIdLst>
    <p:sldId id="256" r:id="rId2"/>
    <p:sldId id="261" r:id="rId3"/>
    <p:sldId id="259" r:id="rId4"/>
    <p:sldId id="484" r:id="rId5"/>
    <p:sldId id="262" r:id="rId6"/>
    <p:sldId id="393" r:id="rId7"/>
    <p:sldId id="382" r:id="rId8"/>
    <p:sldId id="384" r:id="rId9"/>
    <p:sldId id="444" r:id="rId10"/>
    <p:sldId id="483" r:id="rId11"/>
    <p:sldId id="309" r:id="rId12"/>
    <p:sldId id="310" r:id="rId13"/>
    <p:sldId id="403" r:id="rId14"/>
    <p:sldId id="404" r:id="rId15"/>
    <p:sldId id="405" r:id="rId16"/>
    <p:sldId id="280" r:id="rId17"/>
    <p:sldId id="281" r:id="rId18"/>
    <p:sldId id="445" r:id="rId19"/>
    <p:sldId id="418" r:id="rId20"/>
    <p:sldId id="427" r:id="rId21"/>
    <p:sldId id="419" r:id="rId22"/>
    <p:sldId id="426" r:id="rId23"/>
    <p:sldId id="420" r:id="rId24"/>
    <p:sldId id="422" r:id="rId25"/>
    <p:sldId id="380" r:id="rId26"/>
    <p:sldId id="386" r:id="rId27"/>
    <p:sldId id="399" r:id="rId28"/>
    <p:sldId id="447" r:id="rId29"/>
    <p:sldId id="406" r:id="rId30"/>
    <p:sldId id="443" r:id="rId31"/>
    <p:sldId id="413" r:id="rId32"/>
    <p:sldId id="371" r:id="rId33"/>
    <p:sldId id="448" r:id="rId34"/>
    <p:sldId id="449" r:id="rId35"/>
    <p:sldId id="452" r:id="rId36"/>
    <p:sldId id="453" r:id="rId37"/>
    <p:sldId id="409" r:id="rId38"/>
    <p:sldId id="475" r:id="rId39"/>
    <p:sldId id="411" r:id="rId40"/>
    <p:sldId id="480" r:id="rId41"/>
    <p:sldId id="482" r:id="rId42"/>
    <p:sldId id="481" r:id="rId43"/>
    <p:sldId id="471" r:id="rId44"/>
    <p:sldId id="455" r:id="rId45"/>
    <p:sldId id="265" r:id="rId46"/>
    <p:sldId id="485" r:id="rId47"/>
    <p:sldId id="428" r:id="rId48"/>
    <p:sldId id="430" r:id="rId49"/>
    <p:sldId id="294" r:id="rId50"/>
    <p:sldId id="440" r:id="rId51"/>
    <p:sldId id="459" r:id="rId52"/>
    <p:sldId id="466" r:id="rId53"/>
    <p:sldId id="457" r:id="rId54"/>
    <p:sldId id="332" r:id="rId55"/>
    <p:sldId id="333" r:id="rId56"/>
    <p:sldId id="467" r:id="rId57"/>
    <p:sldId id="417" r:id="rId58"/>
    <p:sldId id="421" r:id="rId59"/>
    <p:sldId id="423" r:id="rId60"/>
    <p:sldId id="468" r:id="rId61"/>
    <p:sldId id="469" r:id="rId62"/>
    <p:sldId id="424" r:id="rId63"/>
    <p:sldId id="425" r:id="rId64"/>
    <p:sldId id="465" r:id="rId65"/>
    <p:sldId id="476" r:id="rId66"/>
    <p:sldId id="477" r:id="rId67"/>
    <p:sldId id="478" r:id="rId68"/>
    <p:sldId id="479" r:id="rId69"/>
    <p:sldId id="303" r:id="rId70"/>
    <p:sldId id="456" r:id="rId7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ll10" initials="D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948"/>
    <a:srgbClr val="CCECFF"/>
    <a:srgbClr val="5808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83986" autoAdjust="0"/>
  </p:normalViewPr>
  <p:slideViewPr>
    <p:cSldViewPr snapToGrid="0">
      <p:cViewPr varScale="1">
        <p:scale>
          <a:sx n="72" d="100"/>
          <a:sy n="72" d="100"/>
        </p:scale>
        <p:origin x="1013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433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MSC_NACC_DATA%20-GEOLOGY\THEORY%20&amp;%20PRACTICAL\M.Sc%20Geology\1st%20Semester%20M.Sc%20Geology\Mineralogy%20-1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eology\Desktop\AU_GEO_PIE_CHARTS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eology\Desktop\AU_GEO_PIE_CHARTS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eology\Desktop\AU_GEO_PIE_CHARTS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eology\Desktop\AU_GEO_PIE_CHARTS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eology\Desktop\AU_GEO_PIE_CHART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F:\AU_GEO_PIE_CHAR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eology\Desktop\AU_GEO_PIE_CHART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eology\Desktop\AU_GEO_PIE_CHART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eology\Desktop\AU_GEO_PIE_CHART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eology\Desktop\AU_GEO_PIE_CHART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eology\Desktop\AU_GEO_PIE_CHART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eology\Desktop\AU_GEO_PIE_CHARTS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eology\Desktop\AU_GEO_PIE_CHAR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MINERALOGY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'Overall CO'!$K$7:$K$11</c:f>
              <c:strCache>
                <c:ptCount val="5"/>
                <c:pt idx="0">
                  <c:v>CO1</c:v>
                </c:pt>
                <c:pt idx="1">
                  <c:v>CO2</c:v>
                </c:pt>
                <c:pt idx="2">
                  <c:v>CO3</c:v>
                </c:pt>
                <c:pt idx="3">
                  <c:v>CO4</c:v>
                </c:pt>
                <c:pt idx="4">
                  <c:v>CO5</c:v>
                </c:pt>
              </c:strCache>
            </c:strRef>
          </c:cat>
          <c:val>
            <c:numRef>
              <c:f>'Overall CO'!$L$7:$L$11</c:f>
              <c:numCache>
                <c:formatCode>0.00</c:formatCode>
                <c:ptCount val="5"/>
                <c:pt idx="0">
                  <c:v>92.307692307692292</c:v>
                </c:pt>
                <c:pt idx="1">
                  <c:v>92.307692307692292</c:v>
                </c:pt>
                <c:pt idx="2">
                  <c:v>92.307692307692292</c:v>
                </c:pt>
                <c:pt idx="3">
                  <c:v>92.307692307692292</c:v>
                </c:pt>
                <c:pt idx="4">
                  <c:v>92.307692307692292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9F-4BFA-B2ED-4912D53B59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7410048"/>
        <c:axId val="119198464"/>
      </c:barChart>
      <c:catAx>
        <c:axId val="117410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198464"/>
        <c:crosses val="autoZero"/>
        <c:auto val="1"/>
        <c:lblAlgn val="ctr"/>
        <c:lblOffset val="100"/>
        <c:noMultiLvlLbl val="0"/>
      </c:catAx>
      <c:valAx>
        <c:axId val="119198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410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Gender_MScTech!$A$6</c:f>
              <c:strCache>
                <c:ptCount val="1"/>
                <c:pt idx="0">
                  <c:v>2019-20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6DF8-4E87-8D16-A141BF54050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DF8-4E87-8D16-A141BF540504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Gender_MScTech!$B$5:$C$5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Gender_MScTech!$B$6:$C$6</c:f>
              <c:numCache>
                <c:formatCode>General</c:formatCode>
                <c:ptCount val="2"/>
                <c:pt idx="0">
                  <c:v>21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DF8-4E87-8D16-A141BF54050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Gender_MScTech!$A$8</c:f>
              <c:strCache>
                <c:ptCount val="1"/>
                <c:pt idx="0">
                  <c:v>2020-21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B651-46E1-9CBE-67E3758BF7C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651-46E1-9CBE-67E3758BF7CA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Gender_MScTech!$B$7:$C$7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Gender_MScTech!$B$8:$C$8</c:f>
              <c:numCache>
                <c:formatCode>General</c:formatCode>
                <c:ptCount val="2"/>
                <c:pt idx="0">
                  <c:v>18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51-46E1-9CBE-67E3758BF7C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Gender_MScTech!$A$10</c:f>
              <c:strCache>
                <c:ptCount val="1"/>
                <c:pt idx="0">
                  <c:v>2021-22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2275-4C2B-A266-28FD819E222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275-4C2B-A266-28FD819E2223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Gender_MScTech!$B$9:$C$9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Gender_MScTech!$B$10:$C$10</c:f>
              <c:numCache>
                <c:formatCode>General</c:formatCode>
                <c:ptCount val="2"/>
                <c:pt idx="0">
                  <c:v>15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75-4C2B-A266-28FD819E222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>
                <a:solidFill>
                  <a:srgbClr val="C00000"/>
                </a:solidFill>
              </a:defRPr>
            </a:pPr>
            <a:r>
              <a:rPr lang="en-IN" dirty="0">
                <a:solidFill>
                  <a:srgbClr val="C00000"/>
                </a:solidFill>
              </a:rPr>
              <a:t>Category Wise Distribution of </a:t>
            </a:r>
            <a:br>
              <a:rPr lang="en-IN" dirty="0">
                <a:solidFill>
                  <a:srgbClr val="C00000"/>
                </a:solidFill>
              </a:rPr>
            </a:br>
            <a:r>
              <a:rPr lang="en-IN" dirty="0" err="1">
                <a:solidFill>
                  <a:srgbClr val="C00000"/>
                </a:solidFill>
              </a:rPr>
              <a:t>M.Sc</a:t>
            </a:r>
            <a:r>
              <a:rPr lang="en-IN" dirty="0">
                <a:solidFill>
                  <a:srgbClr val="C00000"/>
                </a:solidFill>
              </a:rPr>
              <a:t> Students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MSc_Caste!$A$3</c:f>
              <c:strCache>
                <c:ptCount val="1"/>
                <c:pt idx="0">
                  <c:v>2017-18</c:v>
                </c:pt>
              </c:strCache>
            </c:strRef>
          </c:tx>
          <c:spPr>
            <a:pattFill prst="narVert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cat>
            <c:strRef>
              <c:f>MSc_Caste!$B$2:$K$2</c:f>
              <c:strCache>
                <c:ptCount val="10"/>
                <c:pt idx="0">
                  <c:v>BC-M</c:v>
                </c:pt>
                <c:pt idx="1">
                  <c:v>BC-F</c:v>
                </c:pt>
                <c:pt idx="2">
                  <c:v>SC-M</c:v>
                </c:pt>
                <c:pt idx="3">
                  <c:v>SC-F</c:v>
                </c:pt>
                <c:pt idx="4">
                  <c:v>ST-M</c:v>
                </c:pt>
                <c:pt idx="5">
                  <c:v>ST-F</c:v>
                </c:pt>
                <c:pt idx="6">
                  <c:v>OC-M</c:v>
                </c:pt>
                <c:pt idx="7">
                  <c:v>OC-F</c:v>
                </c:pt>
                <c:pt idx="8">
                  <c:v>Others-M</c:v>
                </c:pt>
                <c:pt idx="9">
                  <c:v>Others-F</c:v>
                </c:pt>
              </c:strCache>
            </c:strRef>
          </c:cat>
          <c:val>
            <c:numRef>
              <c:f>MSc_Caste!$B$3:$K$3</c:f>
              <c:numCache>
                <c:formatCode>General</c:formatCode>
                <c:ptCount val="10"/>
                <c:pt idx="0">
                  <c:v>16</c:v>
                </c:pt>
                <c:pt idx="1">
                  <c:v>4</c:v>
                </c:pt>
                <c:pt idx="2">
                  <c:v>3</c:v>
                </c:pt>
                <c:pt idx="3">
                  <c:v>1</c:v>
                </c:pt>
                <c:pt idx="4">
                  <c:v>1</c:v>
                </c:pt>
                <c:pt idx="5">
                  <c:v>0</c:v>
                </c:pt>
                <c:pt idx="6">
                  <c:v>3</c:v>
                </c:pt>
                <c:pt idx="7">
                  <c:v>3</c:v>
                </c:pt>
                <c:pt idx="8">
                  <c:v>1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F1-4BF4-BC92-42205A3731D2}"/>
            </c:ext>
          </c:extLst>
        </c:ser>
        <c:ser>
          <c:idx val="1"/>
          <c:order val="1"/>
          <c:tx>
            <c:strRef>
              <c:f>MSc_Caste!$A$4</c:f>
              <c:strCache>
                <c:ptCount val="1"/>
                <c:pt idx="0">
                  <c:v>2018-19</c:v>
                </c:pt>
              </c:strCache>
            </c:strRef>
          </c:tx>
          <c:spPr>
            <a:pattFill prst="narVert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cat>
            <c:strRef>
              <c:f>MSc_Caste!$B$2:$K$2</c:f>
              <c:strCache>
                <c:ptCount val="10"/>
                <c:pt idx="0">
                  <c:v>BC-M</c:v>
                </c:pt>
                <c:pt idx="1">
                  <c:v>BC-F</c:v>
                </c:pt>
                <c:pt idx="2">
                  <c:v>SC-M</c:v>
                </c:pt>
                <c:pt idx="3">
                  <c:v>SC-F</c:v>
                </c:pt>
                <c:pt idx="4">
                  <c:v>ST-M</c:v>
                </c:pt>
                <c:pt idx="5">
                  <c:v>ST-F</c:v>
                </c:pt>
                <c:pt idx="6">
                  <c:v>OC-M</c:v>
                </c:pt>
                <c:pt idx="7">
                  <c:v>OC-F</c:v>
                </c:pt>
                <c:pt idx="8">
                  <c:v>Others-M</c:v>
                </c:pt>
                <c:pt idx="9">
                  <c:v>Others-F</c:v>
                </c:pt>
              </c:strCache>
            </c:strRef>
          </c:cat>
          <c:val>
            <c:numRef>
              <c:f>MSc_Caste!$B$4:$K$4</c:f>
              <c:numCache>
                <c:formatCode>General</c:formatCode>
                <c:ptCount val="10"/>
                <c:pt idx="0">
                  <c:v>7</c:v>
                </c:pt>
                <c:pt idx="1">
                  <c:v>9</c:v>
                </c:pt>
                <c:pt idx="2">
                  <c:v>5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6</c:v>
                </c:pt>
                <c:pt idx="7">
                  <c:v>3</c:v>
                </c:pt>
                <c:pt idx="8">
                  <c:v>1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F1-4BF4-BC92-42205A3731D2}"/>
            </c:ext>
          </c:extLst>
        </c:ser>
        <c:ser>
          <c:idx val="2"/>
          <c:order val="2"/>
          <c:tx>
            <c:strRef>
              <c:f>MSc_Caste!$A$5</c:f>
              <c:strCache>
                <c:ptCount val="1"/>
                <c:pt idx="0">
                  <c:v>2019-20</c:v>
                </c:pt>
              </c:strCache>
            </c:strRef>
          </c:tx>
          <c:spPr>
            <a:pattFill prst="narVert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cat>
            <c:strRef>
              <c:f>MSc_Caste!$B$2:$K$2</c:f>
              <c:strCache>
                <c:ptCount val="10"/>
                <c:pt idx="0">
                  <c:v>BC-M</c:v>
                </c:pt>
                <c:pt idx="1">
                  <c:v>BC-F</c:v>
                </c:pt>
                <c:pt idx="2">
                  <c:v>SC-M</c:v>
                </c:pt>
                <c:pt idx="3">
                  <c:v>SC-F</c:v>
                </c:pt>
                <c:pt idx="4">
                  <c:v>ST-M</c:v>
                </c:pt>
                <c:pt idx="5">
                  <c:v>ST-F</c:v>
                </c:pt>
                <c:pt idx="6">
                  <c:v>OC-M</c:v>
                </c:pt>
                <c:pt idx="7">
                  <c:v>OC-F</c:v>
                </c:pt>
                <c:pt idx="8">
                  <c:v>Others-M</c:v>
                </c:pt>
                <c:pt idx="9">
                  <c:v>Others-F</c:v>
                </c:pt>
              </c:strCache>
            </c:strRef>
          </c:cat>
          <c:val>
            <c:numRef>
              <c:f>MSc_Caste!$B$5:$K$5</c:f>
              <c:numCache>
                <c:formatCode>General</c:formatCode>
                <c:ptCount val="10"/>
                <c:pt idx="0">
                  <c:v>18</c:v>
                </c:pt>
                <c:pt idx="1">
                  <c:v>5</c:v>
                </c:pt>
                <c:pt idx="2">
                  <c:v>3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4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CF1-4BF4-BC92-42205A3731D2}"/>
            </c:ext>
          </c:extLst>
        </c:ser>
        <c:ser>
          <c:idx val="3"/>
          <c:order val="3"/>
          <c:tx>
            <c:strRef>
              <c:f>MSc_Caste!$A$6</c:f>
              <c:strCache>
                <c:ptCount val="1"/>
                <c:pt idx="0">
                  <c:v>2020-20</c:v>
                </c:pt>
              </c:strCache>
            </c:strRef>
          </c:tx>
          <c:spPr>
            <a:pattFill prst="narVert">
              <a:fgClr>
                <a:schemeClr val="accent4"/>
              </a:fgClr>
              <a:bgClr>
                <a:schemeClr val="accent4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4"/>
              </a:innerShdw>
            </a:effectLst>
          </c:spPr>
          <c:invertIfNegative val="0"/>
          <c:cat>
            <c:strRef>
              <c:f>MSc_Caste!$B$2:$K$2</c:f>
              <c:strCache>
                <c:ptCount val="10"/>
                <c:pt idx="0">
                  <c:v>BC-M</c:v>
                </c:pt>
                <c:pt idx="1">
                  <c:v>BC-F</c:v>
                </c:pt>
                <c:pt idx="2">
                  <c:v>SC-M</c:v>
                </c:pt>
                <c:pt idx="3">
                  <c:v>SC-F</c:v>
                </c:pt>
                <c:pt idx="4">
                  <c:v>ST-M</c:v>
                </c:pt>
                <c:pt idx="5">
                  <c:v>ST-F</c:v>
                </c:pt>
                <c:pt idx="6">
                  <c:v>OC-M</c:v>
                </c:pt>
                <c:pt idx="7">
                  <c:v>OC-F</c:v>
                </c:pt>
                <c:pt idx="8">
                  <c:v>Others-M</c:v>
                </c:pt>
                <c:pt idx="9">
                  <c:v>Others-F</c:v>
                </c:pt>
              </c:strCache>
            </c:strRef>
          </c:cat>
          <c:val>
            <c:numRef>
              <c:f>MSc_Caste!$B$6:$K$6</c:f>
              <c:numCache>
                <c:formatCode>General</c:formatCode>
                <c:ptCount val="10"/>
                <c:pt idx="0">
                  <c:v>14</c:v>
                </c:pt>
                <c:pt idx="1">
                  <c:v>6</c:v>
                </c:pt>
                <c:pt idx="2">
                  <c:v>3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3</c:v>
                </c:pt>
                <c:pt idx="7">
                  <c:v>3</c:v>
                </c:pt>
                <c:pt idx="8">
                  <c:v>2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CF1-4BF4-BC92-42205A3731D2}"/>
            </c:ext>
          </c:extLst>
        </c:ser>
        <c:ser>
          <c:idx val="4"/>
          <c:order val="4"/>
          <c:tx>
            <c:strRef>
              <c:f>MSc_Caste!$A$7</c:f>
              <c:strCache>
                <c:ptCount val="1"/>
                <c:pt idx="0">
                  <c:v>2021-22</c:v>
                </c:pt>
              </c:strCache>
            </c:strRef>
          </c:tx>
          <c:spPr>
            <a:pattFill prst="narVert">
              <a:fgClr>
                <a:schemeClr val="accent5"/>
              </a:fgClr>
              <a:bgClr>
                <a:schemeClr val="accent5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5"/>
              </a:innerShdw>
            </a:effectLst>
          </c:spPr>
          <c:invertIfNegative val="0"/>
          <c:cat>
            <c:strRef>
              <c:f>MSc_Caste!$B$2:$K$2</c:f>
              <c:strCache>
                <c:ptCount val="10"/>
                <c:pt idx="0">
                  <c:v>BC-M</c:v>
                </c:pt>
                <c:pt idx="1">
                  <c:v>BC-F</c:v>
                </c:pt>
                <c:pt idx="2">
                  <c:v>SC-M</c:v>
                </c:pt>
                <c:pt idx="3">
                  <c:v>SC-F</c:v>
                </c:pt>
                <c:pt idx="4">
                  <c:v>ST-M</c:v>
                </c:pt>
                <c:pt idx="5">
                  <c:v>ST-F</c:v>
                </c:pt>
                <c:pt idx="6">
                  <c:v>OC-M</c:v>
                </c:pt>
                <c:pt idx="7">
                  <c:v>OC-F</c:v>
                </c:pt>
                <c:pt idx="8">
                  <c:v>Others-M</c:v>
                </c:pt>
                <c:pt idx="9">
                  <c:v>Others-F</c:v>
                </c:pt>
              </c:strCache>
            </c:strRef>
          </c:cat>
          <c:val>
            <c:numRef>
              <c:f>MSc_Caste!$B$7:$K$7</c:f>
              <c:numCache>
                <c:formatCode>General</c:formatCode>
                <c:ptCount val="10"/>
                <c:pt idx="0">
                  <c:v>9</c:v>
                </c:pt>
                <c:pt idx="1">
                  <c:v>7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6</c:v>
                </c:pt>
                <c:pt idx="7">
                  <c:v>1</c:v>
                </c:pt>
                <c:pt idx="8">
                  <c:v>1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CF1-4BF4-BC92-42205A3731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7"/>
        <c:overlap val="-48"/>
        <c:axId val="121741696"/>
        <c:axId val="121743232"/>
      </c:barChart>
      <c:catAx>
        <c:axId val="1217416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21743232"/>
        <c:crosses val="autoZero"/>
        <c:auto val="1"/>
        <c:lblAlgn val="ctr"/>
        <c:lblOffset val="100"/>
        <c:noMultiLvlLbl val="0"/>
      </c:catAx>
      <c:valAx>
        <c:axId val="121743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21741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2400"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>
                <a:solidFill>
                  <a:srgbClr val="C00000"/>
                </a:solidFill>
              </a:defRPr>
            </a:pPr>
            <a:r>
              <a:rPr lang="en-IN" sz="2400" b="1" i="0" u="none" strike="noStrike" baseline="0" dirty="0">
                <a:solidFill>
                  <a:srgbClr val="C00000"/>
                </a:solidFill>
                <a:effectLst/>
              </a:rPr>
              <a:t>Category </a:t>
            </a:r>
            <a:r>
              <a:rPr lang="en-IN" dirty="0">
                <a:solidFill>
                  <a:srgbClr val="C00000"/>
                </a:solidFill>
              </a:rPr>
              <a:t>Wise Distribution of </a:t>
            </a:r>
            <a:br>
              <a:rPr lang="en-IN" dirty="0">
                <a:solidFill>
                  <a:srgbClr val="C00000"/>
                </a:solidFill>
              </a:rPr>
            </a:br>
            <a:r>
              <a:rPr lang="en-IN" dirty="0" err="1">
                <a:solidFill>
                  <a:srgbClr val="C00000"/>
                </a:solidFill>
              </a:rPr>
              <a:t>M.Sc</a:t>
            </a:r>
            <a:r>
              <a:rPr lang="en-IN" dirty="0">
                <a:solidFill>
                  <a:srgbClr val="C00000"/>
                </a:solidFill>
              </a:rPr>
              <a:t> Tech Students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MSc_Tech_Caste!$A$3</c:f>
              <c:strCache>
                <c:ptCount val="1"/>
                <c:pt idx="0">
                  <c:v>2017-18</c:v>
                </c:pt>
              </c:strCache>
            </c:strRef>
          </c:tx>
          <c:spPr>
            <a:pattFill prst="narVert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cat>
            <c:strRef>
              <c:f>MSc_Tech_Caste!$B$2:$K$2</c:f>
              <c:strCache>
                <c:ptCount val="10"/>
                <c:pt idx="0">
                  <c:v>BC-M</c:v>
                </c:pt>
                <c:pt idx="1">
                  <c:v>BC-F</c:v>
                </c:pt>
                <c:pt idx="2">
                  <c:v>SC-M</c:v>
                </c:pt>
                <c:pt idx="3">
                  <c:v>SC-F</c:v>
                </c:pt>
                <c:pt idx="4">
                  <c:v>ST-M</c:v>
                </c:pt>
                <c:pt idx="5">
                  <c:v>ST-F</c:v>
                </c:pt>
                <c:pt idx="6">
                  <c:v>OC-M</c:v>
                </c:pt>
                <c:pt idx="7">
                  <c:v>OC-F</c:v>
                </c:pt>
                <c:pt idx="8">
                  <c:v>Others-M</c:v>
                </c:pt>
                <c:pt idx="9">
                  <c:v>Others-F</c:v>
                </c:pt>
              </c:strCache>
            </c:strRef>
          </c:cat>
          <c:val>
            <c:numRef>
              <c:f>MSc_Tech_Caste!$B$3:$K$3</c:f>
              <c:numCache>
                <c:formatCode>General</c:formatCode>
                <c:ptCount val="10"/>
                <c:pt idx="0">
                  <c:v>14</c:v>
                </c:pt>
                <c:pt idx="1">
                  <c:v>3</c:v>
                </c:pt>
                <c:pt idx="2">
                  <c:v>6</c:v>
                </c:pt>
                <c:pt idx="3">
                  <c:v>2</c:v>
                </c:pt>
                <c:pt idx="4">
                  <c:v>2</c:v>
                </c:pt>
                <c:pt idx="5">
                  <c:v>0</c:v>
                </c:pt>
                <c:pt idx="6">
                  <c:v>3</c:v>
                </c:pt>
                <c:pt idx="7">
                  <c:v>5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DF-48EE-A236-E9B0E2F66730}"/>
            </c:ext>
          </c:extLst>
        </c:ser>
        <c:ser>
          <c:idx val="1"/>
          <c:order val="1"/>
          <c:tx>
            <c:strRef>
              <c:f>MSc_Tech_Caste!$A$4</c:f>
              <c:strCache>
                <c:ptCount val="1"/>
                <c:pt idx="0">
                  <c:v>2018-19</c:v>
                </c:pt>
              </c:strCache>
            </c:strRef>
          </c:tx>
          <c:spPr>
            <a:pattFill prst="narVert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cat>
            <c:strRef>
              <c:f>MSc_Tech_Caste!$B$2:$K$2</c:f>
              <c:strCache>
                <c:ptCount val="10"/>
                <c:pt idx="0">
                  <c:v>BC-M</c:v>
                </c:pt>
                <c:pt idx="1">
                  <c:v>BC-F</c:v>
                </c:pt>
                <c:pt idx="2">
                  <c:v>SC-M</c:v>
                </c:pt>
                <c:pt idx="3">
                  <c:v>SC-F</c:v>
                </c:pt>
                <c:pt idx="4">
                  <c:v>ST-M</c:v>
                </c:pt>
                <c:pt idx="5">
                  <c:v>ST-F</c:v>
                </c:pt>
                <c:pt idx="6">
                  <c:v>OC-M</c:v>
                </c:pt>
                <c:pt idx="7">
                  <c:v>OC-F</c:v>
                </c:pt>
                <c:pt idx="8">
                  <c:v>Others-M</c:v>
                </c:pt>
                <c:pt idx="9">
                  <c:v>Others-F</c:v>
                </c:pt>
              </c:strCache>
            </c:strRef>
          </c:cat>
          <c:val>
            <c:numRef>
              <c:f>MSc_Tech_Caste!$B$4:$K$4</c:f>
              <c:numCache>
                <c:formatCode>General</c:formatCode>
                <c:ptCount val="10"/>
                <c:pt idx="0">
                  <c:v>15</c:v>
                </c:pt>
                <c:pt idx="1">
                  <c:v>4</c:v>
                </c:pt>
                <c:pt idx="2">
                  <c:v>3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9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DF-48EE-A236-E9B0E2F66730}"/>
            </c:ext>
          </c:extLst>
        </c:ser>
        <c:ser>
          <c:idx val="2"/>
          <c:order val="2"/>
          <c:tx>
            <c:strRef>
              <c:f>MSc_Tech_Caste!$A$5</c:f>
              <c:strCache>
                <c:ptCount val="1"/>
                <c:pt idx="0">
                  <c:v>2019-20</c:v>
                </c:pt>
              </c:strCache>
            </c:strRef>
          </c:tx>
          <c:spPr>
            <a:pattFill prst="narVert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cat>
            <c:strRef>
              <c:f>MSc_Tech_Caste!$B$2:$K$2</c:f>
              <c:strCache>
                <c:ptCount val="10"/>
                <c:pt idx="0">
                  <c:v>BC-M</c:v>
                </c:pt>
                <c:pt idx="1">
                  <c:v>BC-F</c:v>
                </c:pt>
                <c:pt idx="2">
                  <c:v>SC-M</c:v>
                </c:pt>
                <c:pt idx="3">
                  <c:v>SC-F</c:v>
                </c:pt>
                <c:pt idx="4">
                  <c:v>ST-M</c:v>
                </c:pt>
                <c:pt idx="5">
                  <c:v>ST-F</c:v>
                </c:pt>
                <c:pt idx="6">
                  <c:v>OC-M</c:v>
                </c:pt>
                <c:pt idx="7">
                  <c:v>OC-F</c:v>
                </c:pt>
                <c:pt idx="8">
                  <c:v>Others-M</c:v>
                </c:pt>
                <c:pt idx="9">
                  <c:v>Others-F</c:v>
                </c:pt>
              </c:strCache>
            </c:strRef>
          </c:cat>
          <c:val>
            <c:numRef>
              <c:f>MSc_Tech_Caste!$B$5:$K$5</c:f>
              <c:numCache>
                <c:formatCode>General</c:formatCode>
                <c:ptCount val="10"/>
                <c:pt idx="0">
                  <c:v>14</c:v>
                </c:pt>
                <c:pt idx="1">
                  <c:v>5</c:v>
                </c:pt>
                <c:pt idx="2">
                  <c:v>2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3</c:v>
                </c:pt>
                <c:pt idx="7">
                  <c:v>1</c:v>
                </c:pt>
                <c:pt idx="8">
                  <c:v>1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9DF-48EE-A236-E9B0E2F66730}"/>
            </c:ext>
          </c:extLst>
        </c:ser>
        <c:ser>
          <c:idx val="3"/>
          <c:order val="3"/>
          <c:tx>
            <c:strRef>
              <c:f>MSc_Tech_Caste!$A$6</c:f>
              <c:strCache>
                <c:ptCount val="1"/>
                <c:pt idx="0">
                  <c:v>2020-20</c:v>
                </c:pt>
              </c:strCache>
            </c:strRef>
          </c:tx>
          <c:spPr>
            <a:pattFill prst="narVert">
              <a:fgClr>
                <a:schemeClr val="accent4"/>
              </a:fgClr>
              <a:bgClr>
                <a:schemeClr val="accent4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4"/>
              </a:innerShdw>
            </a:effectLst>
          </c:spPr>
          <c:invertIfNegative val="0"/>
          <c:cat>
            <c:strRef>
              <c:f>MSc_Tech_Caste!$B$2:$K$2</c:f>
              <c:strCache>
                <c:ptCount val="10"/>
                <c:pt idx="0">
                  <c:v>BC-M</c:v>
                </c:pt>
                <c:pt idx="1">
                  <c:v>BC-F</c:v>
                </c:pt>
                <c:pt idx="2">
                  <c:v>SC-M</c:v>
                </c:pt>
                <c:pt idx="3">
                  <c:v>SC-F</c:v>
                </c:pt>
                <c:pt idx="4">
                  <c:v>ST-M</c:v>
                </c:pt>
                <c:pt idx="5">
                  <c:v>ST-F</c:v>
                </c:pt>
                <c:pt idx="6">
                  <c:v>OC-M</c:v>
                </c:pt>
                <c:pt idx="7">
                  <c:v>OC-F</c:v>
                </c:pt>
                <c:pt idx="8">
                  <c:v>Others-M</c:v>
                </c:pt>
                <c:pt idx="9">
                  <c:v>Others-F</c:v>
                </c:pt>
              </c:strCache>
            </c:strRef>
          </c:cat>
          <c:val>
            <c:numRef>
              <c:f>MSc_Tech_Caste!$B$6:$K$6</c:f>
              <c:numCache>
                <c:formatCode>General</c:formatCode>
                <c:ptCount val="10"/>
                <c:pt idx="0">
                  <c:v>9</c:v>
                </c:pt>
                <c:pt idx="1">
                  <c:v>3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4</c:v>
                </c:pt>
                <c:pt idx="7">
                  <c:v>0</c:v>
                </c:pt>
                <c:pt idx="8">
                  <c:v>2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9DF-48EE-A236-E9B0E2F66730}"/>
            </c:ext>
          </c:extLst>
        </c:ser>
        <c:ser>
          <c:idx val="4"/>
          <c:order val="4"/>
          <c:tx>
            <c:strRef>
              <c:f>MSc_Tech_Caste!$A$7</c:f>
              <c:strCache>
                <c:ptCount val="1"/>
                <c:pt idx="0">
                  <c:v>2021-22</c:v>
                </c:pt>
              </c:strCache>
            </c:strRef>
          </c:tx>
          <c:spPr>
            <a:pattFill prst="narVert">
              <a:fgClr>
                <a:schemeClr val="accent5"/>
              </a:fgClr>
              <a:bgClr>
                <a:schemeClr val="accent5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5"/>
              </a:innerShdw>
            </a:effectLst>
          </c:spPr>
          <c:invertIfNegative val="0"/>
          <c:cat>
            <c:strRef>
              <c:f>MSc_Tech_Caste!$B$2:$K$2</c:f>
              <c:strCache>
                <c:ptCount val="10"/>
                <c:pt idx="0">
                  <c:v>BC-M</c:v>
                </c:pt>
                <c:pt idx="1">
                  <c:v>BC-F</c:v>
                </c:pt>
                <c:pt idx="2">
                  <c:v>SC-M</c:v>
                </c:pt>
                <c:pt idx="3">
                  <c:v>SC-F</c:v>
                </c:pt>
                <c:pt idx="4">
                  <c:v>ST-M</c:v>
                </c:pt>
                <c:pt idx="5">
                  <c:v>ST-F</c:v>
                </c:pt>
                <c:pt idx="6">
                  <c:v>OC-M</c:v>
                </c:pt>
                <c:pt idx="7">
                  <c:v>OC-F</c:v>
                </c:pt>
                <c:pt idx="8">
                  <c:v>Others-M</c:v>
                </c:pt>
                <c:pt idx="9">
                  <c:v>Others-F</c:v>
                </c:pt>
              </c:strCache>
            </c:strRef>
          </c:cat>
          <c:val>
            <c:numRef>
              <c:f>MSc_Tech_Caste!$B$7:$K$7</c:f>
              <c:numCache>
                <c:formatCode>General</c:formatCode>
                <c:ptCount val="10"/>
                <c:pt idx="0">
                  <c:v>9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4">
                  <c:v>0</c:v>
                </c:pt>
                <c:pt idx="5">
                  <c:v>0</c:v>
                </c:pt>
                <c:pt idx="6">
                  <c:v>4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9DF-48EE-A236-E9B0E2F667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7"/>
        <c:overlap val="-48"/>
        <c:axId val="127247488"/>
        <c:axId val="127249024"/>
      </c:barChart>
      <c:catAx>
        <c:axId val="1272474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27249024"/>
        <c:crosses val="autoZero"/>
        <c:auto val="1"/>
        <c:lblAlgn val="ctr"/>
        <c:lblOffset val="100"/>
        <c:noMultiLvlLbl val="0"/>
      </c:catAx>
      <c:valAx>
        <c:axId val="127249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27247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cap="all" spc="120" normalizeH="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r>
              <a:rPr lang="en-IN" dirty="0">
                <a:solidFill>
                  <a:srgbClr val="FF0000"/>
                </a:solidFill>
              </a:rPr>
              <a:t>Student Demand Ratio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cap="all" spc="120" normalizeH="0" baseline="0">
              <a:solidFill>
                <a:srgbClr val="FF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Demand_Ratio!$B$1</c:f>
              <c:strCache>
                <c:ptCount val="1"/>
                <c:pt idx="0">
                  <c:v>M.Sc Geology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Demand_Ratio!$A$2:$A$6</c:f>
              <c:strCache>
                <c:ptCount val="5"/>
                <c:pt idx="0">
                  <c:v>2017-18</c:v>
                </c:pt>
                <c:pt idx="1">
                  <c:v>2018-19</c:v>
                </c:pt>
                <c:pt idx="2">
                  <c:v>2019-20</c:v>
                </c:pt>
                <c:pt idx="3">
                  <c:v>2020-21</c:v>
                </c:pt>
                <c:pt idx="4">
                  <c:v>2021-22</c:v>
                </c:pt>
              </c:strCache>
            </c:strRef>
          </c:cat>
          <c:val>
            <c:numRef>
              <c:f>Demand_Ratio!$B$2:$B$6</c:f>
              <c:numCache>
                <c:formatCode>General</c:formatCode>
                <c:ptCount val="5"/>
                <c:pt idx="0">
                  <c:v>7.26</c:v>
                </c:pt>
                <c:pt idx="1">
                  <c:v>6.76</c:v>
                </c:pt>
                <c:pt idx="2">
                  <c:v>5.0599999999999996</c:v>
                </c:pt>
                <c:pt idx="3">
                  <c:v>6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01-4DBE-A6D3-125B6664DF25}"/>
            </c:ext>
          </c:extLst>
        </c:ser>
        <c:ser>
          <c:idx val="1"/>
          <c:order val="1"/>
          <c:tx>
            <c:strRef>
              <c:f>Demand_Ratio!$C$1</c:f>
              <c:strCache>
                <c:ptCount val="1"/>
                <c:pt idx="0">
                  <c:v>M.Sc Tech Applied Geology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Demand_Ratio!$A$2:$A$6</c:f>
              <c:strCache>
                <c:ptCount val="5"/>
                <c:pt idx="0">
                  <c:v>2017-18</c:v>
                </c:pt>
                <c:pt idx="1">
                  <c:v>2018-19</c:v>
                </c:pt>
                <c:pt idx="2">
                  <c:v>2019-20</c:v>
                </c:pt>
                <c:pt idx="3">
                  <c:v>2020-21</c:v>
                </c:pt>
                <c:pt idx="4">
                  <c:v>2021-22</c:v>
                </c:pt>
              </c:strCache>
            </c:strRef>
          </c:cat>
          <c:val>
            <c:numRef>
              <c:f>Demand_Ratio!$C$2:$C$6</c:f>
              <c:numCache>
                <c:formatCode>General</c:formatCode>
                <c:ptCount val="5"/>
                <c:pt idx="0">
                  <c:v>7.26</c:v>
                </c:pt>
                <c:pt idx="1">
                  <c:v>6.76</c:v>
                </c:pt>
                <c:pt idx="2">
                  <c:v>5.0599999999999996</c:v>
                </c:pt>
                <c:pt idx="3">
                  <c:v>6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01-4DBE-A6D3-125B6664DF2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409588080"/>
        <c:axId val="409586120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Demand_Ratio!$D$1</c15:sqref>
                        </c15:formulaRef>
                      </c:ext>
                    </c:extLst>
                    <c:strCache>
                      <c:ptCount val="1"/>
                      <c:pt idx="0">
                        <c:v>M.Sc (5 Year Integrated)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8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Demand_Ratio!$A$2:$A$6</c15:sqref>
                        </c15:formulaRef>
                      </c:ext>
                    </c:extLst>
                    <c:strCache>
                      <c:ptCount val="5"/>
                      <c:pt idx="0">
                        <c:v>2017-18</c:v>
                      </c:pt>
                      <c:pt idx="1">
                        <c:v>2018-19</c:v>
                      </c:pt>
                      <c:pt idx="2">
                        <c:v>2019-20</c:v>
                      </c:pt>
                      <c:pt idx="3">
                        <c:v>2020-21</c:v>
                      </c:pt>
                      <c:pt idx="4">
                        <c:v>2021-22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Demand_Ratio!$D$2:$D$6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3.75</c:v>
                      </c:pt>
                      <c:pt idx="1">
                        <c:v>15.52</c:v>
                      </c:pt>
                      <c:pt idx="2">
                        <c:v>25.62</c:v>
                      </c:pt>
                      <c:pt idx="3">
                        <c:v>0</c:v>
                      </c:pt>
                      <c:pt idx="4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6901-4DBE-A6D3-125B6664DF25}"/>
                  </c:ext>
                </c:extLst>
              </c15:ser>
            </c15:filteredBarSeries>
          </c:ext>
        </c:extLst>
      </c:barChart>
      <c:catAx>
        <c:axId val="4095880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586120"/>
        <c:crosses val="autoZero"/>
        <c:auto val="1"/>
        <c:lblAlgn val="ctr"/>
        <c:lblOffset val="100"/>
        <c:noMultiLvlLbl val="0"/>
      </c:catAx>
      <c:valAx>
        <c:axId val="4095861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09588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Gender_MSc_Geology!$A$5</c:f>
              <c:strCache>
                <c:ptCount val="1"/>
                <c:pt idx="0">
                  <c:v>2017-18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7DF3-43E3-8EBB-56BAC4A3EAE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DF3-43E3-8EBB-56BAC4A3EAE6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Gender_MSc_Geology!$B$4:$C$4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Gender_MSc_Geology!$B$5:$C$5</c:f>
              <c:numCache>
                <c:formatCode>General</c:formatCode>
                <c:ptCount val="2"/>
                <c:pt idx="0">
                  <c:v>26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F3-43E3-8EBB-56BAC4A3EAE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Gender_MSc_Geology!$A$7</c:f>
              <c:strCache>
                <c:ptCount val="1"/>
                <c:pt idx="0">
                  <c:v>2018-19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66F5-4AAF-9866-54DD7DC763B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6F5-4AAF-9866-54DD7DC763BD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Gender_MSc_Geology!$B$6:$C$6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Gender_MSc_Geology!$B$7:$C$7</c:f>
              <c:numCache>
                <c:formatCode>General</c:formatCode>
                <c:ptCount val="2"/>
                <c:pt idx="0">
                  <c:v>24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6F5-4AAF-9866-54DD7DC763B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Gender_MSc_Geology!$A$9</c:f>
              <c:strCache>
                <c:ptCount val="1"/>
                <c:pt idx="0">
                  <c:v>2019-20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DF11-40C9-BBFF-0058ED53739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F11-40C9-BBFF-0058ED537391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Gender_MSc_Geology!$B$8:$C$8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Gender_MSc_Geology!$B$9:$C$9</c:f>
              <c:numCache>
                <c:formatCode>General</c:formatCode>
                <c:ptCount val="2"/>
                <c:pt idx="0">
                  <c:v>23</c:v>
                </c:pt>
                <c:pt idx="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F11-40C9-BBFF-0058ED53739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Gender_MSc_Geology!$A$11</c:f>
              <c:strCache>
                <c:ptCount val="1"/>
                <c:pt idx="0">
                  <c:v>2020-21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0B85-43B9-8ED6-6C552B56707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B85-43B9-8ED6-6C552B567079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Gender_MSc_Geology!$B$10:$C$10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Gender_MSc_Geology!$B$11:$C$11</c:f>
              <c:numCache>
                <c:formatCode>General</c:formatCode>
                <c:ptCount val="2"/>
                <c:pt idx="0">
                  <c:v>20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85-43B9-8ED6-6C552B56707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Gender_MSc_Geology!$A$13</c:f>
              <c:strCache>
                <c:ptCount val="1"/>
                <c:pt idx="0">
                  <c:v>2021-22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7FAB-44D4-86F8-40F04D50902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FAB-44D4-86F8-40F04D509029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Gender_MSc_Geology!$B$12:$C$12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Gender_MSc_Geology!$B$13:$C$13</c:f>
              <c:numCache>
                <c:formatCode>General</c:formatCode>
                <c:ptCount val="2"/>
                <c:pt idx="0">
                  <c:v>18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FAB-44D4-86F8-40F04D50902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Gender_MScTech!$A$2</c:f>
              <c:strCache>
                <c:ptCount val="1"/>
                <c:pt idx="0">
                  <c:v>2017-18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0FB5-44CC-8D99-9C0E7FFA203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FB5-44CC-8D99-9C0E7FFA2035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Gender_MScTech!$B$1:$C$1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Gender_MScTech!$B$2:$C$2</c:f>
              <c:numCache>
                <c:formatCode>General</c:formatCode>
                <c:ptCount val="2"/>
                <c:pt idx="0">
                  <c:v>27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FB5-44CC-8D99-9C0E7FFA203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Gender_MScTech!$A$4</c:f>
              <c:strCache>
                <c:ptCount val="1"/>
                <c:pt idx="0">
                  <c:v>2018-19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65A0-44F3-B781-364EA2D9643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5A0-44F3-B781-364EA2D96432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Gender_MScTech!$B$3:$C$3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Gender_MScTech!$B$4:$C$4</c:f>
              <c:numCache>
                <c:formatCode>General</c:formatCode>
                <c:ptCount val="2"/>
                <c:pt idx="0">
                  <c:v>28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5A0-44F3-B781-364EA2D9643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0C2B04-951A-460B-9A7E-3B5B53F7EC53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6FD107-D516-465F-B58A-5368B733ADBC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>
              <a:latin typeface="Times New Roman" pitchFamily="18" charset="0"/>
              <a:cs typeface="Times New Roman" pitchFamily="18" charset="0"/>
            </a:rPr>
            <a:t>Encouraging to present papers in Journals/ Conferences/ Competitions</a:t>
          </a:r>
        </a:p>
      </dgm:t>
    </dgm:pt>
    <dgm:pt modelId="{3B9FE47F-24DA-402E-A736-04B121AC9D30}" type="parTrans" cxnId="{B04A16AB-844E-4214-933E-4EC3DABCB90B}">
      <dgm:prSet/>
      <dgm:spPr/>
      <dgm:t>
        <a:bodyPr/>
        <a:lstStyle/>
        <a:p>
          <a:endParaRPr lang="en-US"/>
        </a:p>
      </dgm:t>
    </dgm:pt>
    <dgm:pt modelId="{02746330-FC77-439D-8677-AC26625BFC06}" type="sibTrans" cxnId="{B04A16AB-844E-4214-933E-4EC3DABCB90B}">
      <dgm:prSet/>
      <dgm:spPr/>
      <dgm:t>
        <a:bodyPr/>
        <a:lstStyle/>
        <a:p>
          <a:endParaRPr lang="en-US"/>
        </a:p>
      </dgm:t>
    </dgm:pt>
    <dgm:pt modelId="{CA64912A-CB64-4B18-8747-F73AEEC0DEC6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>
              <a:latin typeface="Times New Roman" pitchFamily="18" charset="0"/>
              <a:cs typeface="Times New Roman" pitchFamily="18" charset="0"/>
            </a:rPr>
            <a:t>Guidance for UPSC Geologist, GATE/ CSIR  NET competitive Examinations</a:t>
          </a:r>
        </a:p>
      </dgm:t>
    </dgm:pt>
    <dgm:pt modelId="{BBC65054-C9B7-43D1-B97B-96C4E117CF7D}" type="parTrans" cxnId="{24CA01CA-5152-4503-B91D-7232D257640D}">
      <dgm:prSet/>
      <dgm:spPr/>
      <dgm:t>
        <a:bodyPr/>
        <a:lstStyle/>
        <a:p>
          <a:endParaRPr lang="en-US"/>
        </a:p>
      </dgm:t>
    </dgm:pt>
    <dgm:pt modelId="{AB76812D-D56E-42C0-9402-B6182BE27E0F}" type="sibTrans" cxnId="{24CA01CA-5152-4503-B91D-7232D257640D}">
      <dgm:prSet/>
      <dgm:spPr/>
      <dgm:t>
        <a:bodyPr/>
        <a:lstStyle/>
        <a:p>
          <a:endParaRPr lang="en-US"/>
        </a:p>
      </dgm:t>
    </dgm:pt>
    <dgm:pt modelId="{2FDEB12F-7DBC-41F0-9C63-0F858DA87FC2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>
              <a:latin typeface="Times New Roman" pitchFamily="18" charset="0"/>
              <a:cs typeface="Times New Roman" pitchFamily="18" charset="0"/>
            </a:rPr>
            <a:t>Individual guidance for   career building apart from placements in the campus</a:t>
          </a:r>
        </a:p>
      </dgm:t>
    </dgm:pt>
    <dgm:pt modelId="{EF200184-73BD-4934-BC4E-218F2DA1326F}" type="parTrans" cxnId="{E0A1D3B9-0F9B-4136-B881-98245B3A9A38}">
      <dgm:prSet/>
      <dgm:spPr/>
      <dgm:t>
        <a:bodyPr/>
        <a:lstStyle/>
        <a:p>
          <a:endParaRPr lang="en-US"/>
        </a:p>
      </dgm:t>
    </dgm:pt>
    <dgm:pt modelId="{EEF52036-9398-4939-AF3C-36DB20C7125A}" type="sibTrans" cxnId="{E0A1D3B9-0F9B-4136-B881-98245B3A9A38}">
      <dgm:prSet/>
      <dgm:spPr/>
      <dgm:t>
        <a:bodyPr/>
        <a:lstStyle/>
        <a:p>
          <a:endParaRPr lang="en-US"/>
        </a:p>
      </dgm:t>
    </dgm:pt>
    <dgm:pt modelId="{6796F3C9-98A6-4D52-801D-F2866FA2D304}" type="pres">
      <dgm:prSet presAssocID="{FF0C2B04-951A-460B-9A7E-3B5B53F7EC53}" presName="Name0" presStyleCnt="0">
        <dgm:presLayoutVars>
          <dgm:dir/>
          <dgm:resizeHandles val="exact"/>
        </dgm:presLayoutVars>
      </dgm:prSet>
      <dgm:spPr/>
    </dgm:pt>
    <dgm:pt modelId="{3BB40463-6655-410B-8B1F-217B03E74BB9}" type="pres">
      <dgm:prSet presAssocID="{956FD107-D516-465F-B58A-5368B733ADBC}" presName="node" presStyleLbl="node1" presStyleIdx="0" presStyleCnt="3" custScaleY="100001" custLinFactNeighborY="183">
        <dgm:presLayoutVars>
          <dgm:bulletEnabled val="1"/>
        </dgm:presLayoutVars>
      </dgm:prSet>
      <dgm:spPr/>
    </dgm:pt>
    <dgm:pt modelId="{ED0FE88E-15E1-4F3A-94DC-E4D83895B290}" type="pres">
      <dgm:prSet presAssocID="{02746330-FC77-439D-8677-AC26625BFC06}" presName="sibTrans" presStyleCnt="0"/>
      <dgm:spPr/>
    </dgm:pt>
    <dgm:pt modelId="{D40FFCDD-74EE-4EC3-876D-DF46E52673C2}" type="pres">
      <dgm:prSet presAssocID="{CA64912A-CB64-4B18-8747-F73AEEC0DEC6}" presName="node" presStyleLbl="node1" presStyleIdx="1" presStyleCnt="3" custScaleY="100001" custLinFactNeighborY="183">
        <dgm:presLayoutVars>
          <dgm:bulletEnabled val="1"/>
        </dgm:presLayoutVars>
      </dgm:prSet>
      <dgm:spPr/>
    </dgm:pt>
    <dgm:pt modelId="{335B6BF2-4EF5-4346-8421-52C5BF40BB24}" type="pres">
      <dgm:prSet presAssocID="{AB76812D-D56E-42C0-9402-B6182BE27E0F}" presName="sibTrans" presStyleCnt="0"/>
      <dgm:spPr/>
    </dgm:pt>
    <dgm:pt modelId="{F36F34D9-69E5-4CC9-AA8F-28DF1259BE33}" type="pres">
      <dgm:prSet presAssocID="{2FDEB12F-7DBC-41F0-9C63-0F858DA87FC2}" presName="node" presStyleLbl="node1" presStyleIdx="2" presStyleCnt="3" custScaleY="100001" custLinFactNeighborY="183">
        <dgm:presLayoutVars>
          <dgm:bulletEnabled val="1"/>
        </dgm:presLayoutVars>
      </dgm:prSet>
      <dgm:spPr/>
    </dgm:pt>
  </dgm:ptLst>
  <dgm:cxnLst>
    <dgm:cxn modelId="{9412622B-CBD5-4099-8FAB-F1B85E81740F}" type="presOf" srcId="{956FD107-D516-465F-B58A-5368B733ADBC}" destId="{3BB40463-6655-410B-8B1F-217B03E74BB9}" srcOrd="0" destOrd="0" presId="urn:microsoft.com/office/officeart/2005/8/layout/hList6"/>
    <dgm:cxn modelId="{75994275-44B4-4F6D-9DCC-2D460CA2159D}" type="presOf" srcId="{CA64912A-CB64-4B18-8747-F73AEEC0DEC6}" destId="{D40FFCDD-74EE-4EC3-876D-DF46E52673C2}" srcOrd="0" destOrd="0" presId="urn:microsoft.com/office/officeart/2005/8/layout/hList6"/>
    <dgm:cxn modelId="{B988AE7E-7E9F-43F3-80A0-D432D9459570}" type="presOf" srcId="{2FDEB12F-7DBC-41F0-9C63-0F858DA87FC2}" destId="{F36F34D9-69E5-4CC9-AA8F-28DF1259BE33}" srcOrd="0" destOrd="0" presId="urn:microsoft.com/office/officeart/2005/8/layout/hList6"/>
    <dgm:cxn modelId="{B04A16AB-844E-4214-933E-4EC3DABCB90B}" srcId="{FF0C2B04-951A-460B-9A7E-3B5B53F7EC53}" destId="{956FD107-D516-465F-B58A-5368B733ADBC}" srcOrd="0" destOrd="0" parTransId="{3B9FE47F-24DA-402E-A736-04B121AC9D30}" sibTransId="{02746330-FC77-439D-8677-AC26625BFC06}"/>
    <dgm:cxn modelId="{CB9B53AF-233D-4788-94A3-297A45243151}" type="presOf" srcId="{FF0C2B04-951A-460B-9A7E-3B5B53F7EC53}" destId="{6796F3C9-98A6-4D52-801D-F2866FA2D304}" srcOrd="0" destOrd="0" presId="urn:microsoft.com/office/officeart/2005/8/layout/hList6"/>
    <dgm:cxn modelId="{E0A1D3B9-0F9B-4136-B881-98245B3A9A38}" srcId="{FF0C2B04-951A-460B-9A7E-3B5B53F7EC53}" destId="{2FDEB12F-7DBC-41F0-9C63-0F858DA87FC2}" srcOrd="2" destOrd="0" parTransId="{EF200184-73BD-4934-BC4E-218F2DA1326F}" sibTransId="{EEF52036-9398-4939-AF3C-36DB20C7125A}"/>
    <dgm:cxn modelId="{24CA01CA-5152-4503-B91D-7232D257640D}" srcId="{FF0C2B04-951A-460B-9A7E-3B5B53F7EC53}" destId="{CA64912A-CB64-4B18-8747-F73AEEC0DEC6}" srcOrd="1" destOrd="0" parTransId="{BBC65054-C9B7-43D1-B97B-96C4E117CF7D}" sibTransId="{AB76812D-D56E-42C0-9402-B6182BE27E0F}"/>
    <dgm:cxn modelId="{03F403F4-1FAC-477B-A730-F93764A4AF19}" type="presParOf" srcId="{6796F3C9-98A6-4D52-801D-F2866FA2D304}" destId="{3BB40463-6655-410B-8B1F-217B03E74BB9}" srcOrd="0" destOrd="0" presId="urn:microsoft.com/office/officeart/2005/8/layout/hList6"/>
    <dgm:cxn modelId="{6DA5A396-BE34-4721-81D4-6C6FB5FF66C4}" type="presParOf" srcId="{6796F3C9-98A6-4D52-801D-F2866FA2D304}" destId="{ED0FE88E-15E1-4F3A-94DC-E4D83895B290}" srcOrd="1" destOrd="0" presId="urn:microsoft.com/office/officeart/2005/8/layout/hList6"/>
    <dgm:cxn modelId="{A0CCC3CC-ABD0-46AD-9EBA-F6AF0B25CDCA}" type="presParOf" srcId="{6796F3C9-98A6-4D52-801D-F2866FA2D304}" destId="{D40FFCDD-74EE-4EC3-876D-DF46E52673C2}" srcOrd="2" destOrd="0" presId="urn:microsoft.com/office/officeart/2005/8/layout/hList6"/>
    <dgm:cxn modelId="{C91FEF06-5AA6-432F-898C-9B92F127114B}" type="presParOf" srcId="{6796F3C9-98A6-4D52-801D-F2866FA2D304}" destId="{335B6BF2-4EF5-4346-8421-52C5BF40BB24}" srcOrd="3" destOrd="0" presId="urn:microsoft.com/office/officeart/2005/8/layout/hList6"/>
    <dgm:cxn modelId="{0A3715CE-B11B-4A89-B676-9571E21F7106}" type="presParOf" srcId="{6796F3C9-98A6-4D52-801D-F2866FA2D304}" destId="{F36F34D9-69E5-4CC9-AA8F-28DF1259BE33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0C2B04-951A-460B-9A7E-3B5B53F7EC53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64912A-CB64-4B18-8747-F73AEEC0DEC6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1800" dirty="0">
              <a:latin typeface="Times New Roman" pitchFamily="18" charset="0"/>
              <a:cs typeface="Times New Roman" pitchFamily="18" charset="0"/>
            </a:rPr>
            <a:t>Guidance for UPSC Geologist, GATE/ CSIR  NET competitive Examinations</a:t>
          </a:r>
        </a:p>
      </dgm:t>
    </dgm:pt>
    <dgm:pt modelId="{BBC65054-C9B7-43D1-B97B-96C4E117CF7D}" type="parTrans" cxnId="{24CA01CA-5152-4503-B91D-7232D257640D}">
      <dgm:prSet/>
      <dgm:spPr/>
      <dgm:t>
        <a:bodyPr/>
        <a:lstStyle/>
        <a:p>
          <a:endParaRPr lang="en-US" sz="1600"/>
        </a:p>
      </dgm:t>
    </dgm:pt>
    <dgm:pt modelId="{AB76812D-D56E-42C0-9402-B6182BE27E0F}" type="sibTrans" cxnId="{24CA01CA-5152-4503-B91D-7232D257640D}">
      <dgm:prSet/>
      <dgm:spPr/>
      <dgm:t>
        <a:bodyPr/>
        <a:lstStyle/>
        <a:p>
          <a:endParaRPr lang="en-US" sz="1600"/>
        </a:p>
      </dgm:t>
    </dgm:pt>
    <dgm:pt modelId="{29E6AC1F-FD49-4587-8F12-9FEC7375E088}">
      <dgm:prSet custT="1"/>
      <dgm:spPr/>
      <dgm:t>
        <a:bodyPr/>
        <a:lstStyle/>
        <a:p>
          <a:r>
            <a:rPr lang="en-US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Personality development </a:t>
          </a:r>
          <a:r>
            <a:rPr lang="en-US" sz="1800" b="1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programmes</a:t>
          </a:r>
          <a:r>
            <a:rPr lang="en-US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</a:p>
      </dgm:t>
    </dgm:pt>
    <dgm:pt modelId="{959604FA-63A0-4F8A-BF04-B95C99A803B4}" type="parTrans" cxnId="{9FD707FC-1A34-4167-AD22-F1946E97B98A}">
      <dgm:prSet/>
      <dgm:spPr/>
      <dgm:t>
        <a:bodyPr/>
        <a:lstStyle/>
        <a:p>
          <a:endParaRPr lang="en-US" sz="1600"/>
        </a:p>
      </dgm:t>
    </dgm:pt>
    <dgm:pt modelId="{1C1C5178-4AF9-4085-8520-230DCA516F05}" type="sibTrans" cxnId="{9FD707FC-1A34-4167-AD22-F1946E97B98A}">
      <dgm:prSet/>
      <dgm:spPr/>
      <dgm:t>
        <a:bodyPr/>
        <a:lstStyle/>
        <a:p>
          <a:endParaRPr lang="en-US" sz="1600"/>
        </a:p>
      </dgm:t>
    </dgm:pt>
    <dgm:pt modelId="{4A34E3A1-F0F8-4BC5-9D2F-9A066AB24AAA}">
      <dgm:prSet custT="1"/>
      <dgm:spPr>
        <a:solidFill>
          <a:srgbClr val="00B0F0"/>
        </a:solidFill>
      </dgm:spPr>
      <dgm:t>
        <a:bodyPr/>
        <a:lstStyle/>
        <a:p>
          <a:r>
            <a:rPr lang="en-US" sz="1800" b="1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Programmes</a:t>
          </a:r>
          <a:r>
            <a:rPr lang="en-US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on communication skills Participation in Conferences,     workshops,        Seminars,            Symposiums, and presenting articles and display models </a:t>
          </a:r>
        </a:p>
      </dgm:t>
    </dgm:pt>
    <dgm:pt modelId="{DE25CFE3-7BC4-4841-8B10-CD5B03E92F12}" type="parTrans" cxnId="{E092A64E-31C9-45D4-A328-D67A4EC9625B}">
      <dgm:prSet/>
      <dgm:spPr/>
      <dgm:t>
        <a:bodyPr/>
        <a:lstStyle/>
        <a:p>
          <a:endParaRPr lang="en-US" sz="1600"/>
        </a:p>
      </dgm:t>
    </dgm:pt>
    <dgm:pt modelId="{DB9B52AD-E4E6-4920-9F9B-D0199205B88E}" type="sibTrans" cxnId="{E092A64E-31C9-45D4-A328-D67A4EC9625B}">
      <dgm:prSet/>
      <dgm:spPr/>
      <dgm:t>
        <a:bodyPr/>
        <a:lstStyle/>
        <a:p>
          <a:endParaRPr lang="en-US" sz="1600"/>
        </a:p>
      </dgm:t>
    </dgm:pt>
    <dgm:pt modelId="{8A94557F-31A0-4F23-85D2-0B70E3000BBA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Pre-placement training </a:t>
          </a:r>
        </a:p>
      </dgm:t>
    </dgm:pt>
    <dgm:pt modelId="{FBD1BB81-D21A-4E02-BA88-C1541338D2DF}" type="sibTrans" cxnId="{8A3B15C0-FCD3-4AE1-8E75-AA1250AD00A2}">
      <dgm:prSet/>
      <dgm:spPr/>
      <dgm:t>
        <a:bodyPr/>
        <a:lstStyle/>
        <a:p>
          <a:endParaRPr lang="en-US" sz="1600"/>
        </a:p>
      </dgm:t>
    </dgm:pt>
    <dgm:pt modelId="{C1C6237A-8478-4814-9C01-652C642B588B}" type="parTrans" cxnId="{8A3B15C0-FCD3-4AE1-8E75-AA1250AD00A2}">
      <dgm:prSet/>
      <dgm:spPr/>
      <dgm:t>
        <a:bodyPr/>
        <a:lstStyle/>
        <a:p>
          <a:endParaRPr lang="en-US" sz="1600"/>
        </a:p>
      </dgm:t>
    </dgm:pt>
    <dgm:pt modelId="{6796F3C9-98A6-4D52-801D-F2866FA2D304}" type="pres">
      <dgm:prSet presAssocID="{FF0C2B04-951A-460B-9A7E-3B5B53F7EC53}" presName="Name0" presStyleCnt="0">
        <dgm:presLayoutVars>
          <dgm:dir/>
          <dgm:resizeHandles val="exact"/>
        </dgm:presLayoutVars>
      </dgm:prSet>
      <dgm:spPr/>
    </dgm:pt>
    <dgm:pt modelId="{74654A6E-7375-496A-98D5-5284E02D4C5A}" type="pres">
      <dgm:prSet presAssocID="{8A94557F-31A0-4F23-85D2-0B70E3000BBA}" presName="node" presStyleLbl="node1" presStyleIdx="0" presStyleCnt="4">
        <dgm:presLayoutVars>
          <dgm:bulletEnabled val="1"/>
        </dgm:presLayoutVars>
      </dgm:prSet>
      <dgm:spPr/>
    </dgm:pt>
    <dgm:pt modelId="{71C98B87-6105-442A-BB90-40663D7FEEE9}" type="pres">
      <dgm:prSet presAssocID="{FBD1BB81-D21A-4E02-BA88-C1541338D2DF}" presName="sibTrans" presStyleCnt="0"/>
      <dgm:spPr/>
    </dgm:pt>
    <dgm:pt modelId="{D40FFCDD-74EE-4EC3-876D-DF46E52673C2}" type="pres">
      <dgm:prSet presAssocID="{CA64912A-CB64-4B18-8747-F73AEEC0DEC6}" presName="node" presStyleLbl="node1" presStyleIdx="1" presStyleCnt="4" custScaleY="100001" custLinFactNeighborY="183">
        <dgm:presLayoutVars>
          <dgm:bulletEnabled val="1"/>
        </dgm:presLayoutVars>
      </dgm:prSet>
      <dgm:spPr/>
    </dgm:pt>
    <dgm:pt modelId="{335B6BF2-4EF5-4346-8421-52C5BF40BB24}" type="pres">
      <dgm:prSet presAssocID="{AB76812D-D56E-42C0-9402-B6182BE27E0F}" presName="sibTrans" presStyleCnt="0"/>
      <dgm:spPr/>
    </dgm:pt>
    <dgm:pt modelId="{F2286BD7-1145-414D-A5A5-CBA250DEDB4B}" type="pres">
      <dgm:prSet presAssocID="{4A34E3A1-F0F8-4BC5-9D2F-9A066AB24AAA}" presName="node" presStyleLbl="node1" presStyleIdx="2" presStyleCnt="4" custScaleX="114522">
        <dgm:presLayoutVars>
          <dgm:bulletEnabled val="1"/>
        </dgm:presLayoutVars>
      </dgm:prSet>
      <dgm:spPr/>
    </dgm:pt>
    <dgm:pt modelId="{C6A7CDBA-0A4C-4D19-9117-0BA46E829DCA}" type="pres">
      <dgm:prSet presAssocID="{DB9B52AD-E4E6-4920-9F9B-D0199205B88E}" presName="sibTrans" presStyleCnt="0"/>
      <dgm:spPr/>
    </dgm:pt>
    <dgm:pt modelId="{3FC50DAE-6A01-4782-A4DA-C433A0638FEA}" type="pres">
      <dgm:prSet presAssocID="{29E6AC1F-FD49-4587-8F12-9FEC7375E088}" presName="node" presStyleLbl="node1" presStyleIdx="3" presStyleCnt="4">
        <dgm:presLayoutVars>
          <dgm:bulletEnabled val="1"/>
        </dgm:presLayoutVars>
      </dgm:prSet>
      <dgm:spPr/>
    </dgm:pt>
  </dgm:ptLst>
  <dgm:cxnLst>
    <dgm:cxn modelId="{CA861F04-F4B9-46F9-83C4-A261DE20D895}" type="presOf" srcId="{29E6AC1F-FD49-4587-8F12-9FEC7375E088}" destId="{3FC50DAE-6A01-4782-A4DA-C433A0638FEA}" srcOrd="0" destOrd="0" presId="urn:microsoft.com/office/officeart/2005/8/layout/hList6"/>
    <dgm:cxn modelId="{03D8BE05-C21C-4F01-9F40-E7CE2515BA12}" type="presOf" srcId="{FF0C2B04-951A-460B-9A7E-3B5B53F7EC53}" destId="{6796F3C9-98A6-4D52-801D-F2866FA2D304}" srcOrd="0" destOrd="0" presId="urn:microsoft.com/office/officeart/2005/8/layout/hList6"/>
    <dgm:cxn modelId="{0DF5AB4C-968C-4D5C-90F4-B0B187CEB5B4}" type="presOf" srcId="{4A34E3A1-F0F8-4BC5-9D2F-9A066AB24AAA}" destId="{F2286BD7-1145-414D-A5A5-CBA250DEDB4B}" srcOrd="0" destOrd="0" presId="urn:microsoft.com/office/officeart/2005/8/layout/hList6"/>
    <dgm:cxn modelId="{E092A64E-31C9-45D4-A328-D67A4EC9625B}" srcId="{FF0C2B04-951A-460B-9A7E-3B5B53F7EC53}" destId="{4A34E3A1-F0F8-4BC5-9D2F-9A066AB24AAA}" srcOrd="2" destOrd="0" parTransId="{DE25CFE3-7BC4-4841-8B10-CD5B03E92F12}" sibTransId="{DB9B52AD-E4E6-4920-9F9B-D0199205B88E}"/>
    <dgm:cxn modelId="{2057EB50-32A1-4A7B-8CBC-9445057E5199}" type="presOf" srcId="{8A94557F-31A0-4F23-85D2-0B70E3000BBA}" destId="{74654A6E-7375-496A-98D5-5284E02D4C5A}" srcOrd="0" destOrd="0" presId="urn:microsoft.com/office/officeart/2005/8/layout/hList6"/>
    <dgm:cxn modelId="{8A3B15C0-FCD3-4AE1-8E75-AA1250AD00A2}" srcId="{FF0C2B04-951A-460B-9A7E-3B5B53F7EC53}" destId="{8A94557F-31A0-4F23-85D2-0B70E3000BBA}" srcOrd="0" destOrd="0" parTransId="{C1C6237A-8478-4814-9C01-652C642B588B}" sibTransId="{FBD1BB81-D21A-4E02-BA88-C1541338D2DF}"/>
    <dgm:cxn modelId="{4AB421C1-3F77-4214-86EE-B6C180DF2D3B}" type="presOf" srcId="{CA64912A-CB64-4B18-8747-F73AEEC0DEC6}" destId="{D40FFCDD-74EE-4EC3-876D-DF46E52673C2}" srcOrd="0" destOrd="0" presId="urn:microsoft.com/office/officeart/2005/8/layout/hList6"/>
    <dgm:cxn modelId="{24CA01CA-5152-4503-B91D-7232D257640D}" srcId="{FF0C2B04-951A-460B-9A7E-3B5B53F7EC53}" destId="{CA64912A-CB64-4B18-8747-F73AEEC0DEC6}" srcOrd="1" destOrd="0" parTransId="{BBC65054-C9B7-43D1-B97B-96C4E117CF7D}" sibTransId="{AB76812D-D56E-42C0-9402-B6182BE27E0F}"/>
    <dgm:cxn modelId="{9FD707FC-1A34-4167-AD22-F1946E97B98A}" srcId="{FF0C2B04-951A-460B-9A7E-3B5B53F7EC53}" destId="{29E6AC1F-FD49-4587-8F12-9FEC7375E088}" srcOrd="3" destOrd="0" parTransId="{959604FA-63A0-4F8A-BF04-B95C99A803B4}" sibTransId="{1C1C5178-4AF9-4085-8520-230DCA516F05}"/>
    <dgm:cxn modelId="{7089C69D-9486-40E6-8740-7EBC9639A3BE}" type="presParOf" srcId="{6796F3C9-98A6-4D52-801D-F2866FA2D304}" destId="{74654A6E-7375-496A-98D5-5284E02D4C5A}" srcOrd="0" destOrd="0" presId="urn:microsoft.com/office/officeart/2005/8/layout/hList6"/>
    <dgm:cxn modelId="{14BB4248-5C5F-4412-84F7-7A5AEF4CC161}" type="presParOf" srcId="{6796F3C9-98A6-4D52-801D-F2866FA2D304}" destId="{71C98B87-6105-442A-BB90-40663D7FEEE9}" srcOrd="1" destOrd="0" presId="urn:microsoft.com/office/officeart/2005/8/layout/hList6"/>
    <dgm:cxn modelId="{57183966-B65D-4398-A544-6C384BC04D89}" type="presParOf" srcId="{6796F3C9-98A6-4D52-801D-F2866FA2D304}" destId="{D40FFCDD-74EE-4EC3-876D-DF46E52673C2}" srcOrd="2" destOrd="0" presId="urn:microsoft.com/office/officeart/2005/8/layout/hList6"/>
    <dgm:cxn modelId="{AD900F10-1B10-4DA2-8508-ED3AEA4C9717}" type="presParOf" srcId="{6796F3C9-98A6-4D52-801D-F2866FA2D304}" destId="{335B6BF2-4EF5-4346-8421-52C5BF40BB24}" srcOrd="3" destOrd="0" presId="urn:microsoft.com/office/officeart/2005/8/layout/hList6"/>
    <dgm:cxn modelId="{7AE88A46-8F80-49C8-84A7-7EF345EF7EF2}" type="presParOf" srcId="{6796F3C9-98A6-4D52-801D-F2866FA2D304}" destId="{F2286BD7-1145-414D-A5A5-CBA250DEDB4B}" srcOrd="4" destOrd="0" presId="urn:microsoft.com/office/officeart/2005/8/layout/hList6"/>
    <dgm:cxn modelId="{6A696DC2-A379-4AF1-B13E-D64CB0963C53}" type="presParOf" srcId="{6796F3C9-98A6-4D52-801D-F2866FA2D304}" destId="{C6A7CDBA-0A4C-4D19-9117-0BA46E829DCA}" srcOrd="5" destOrd="0" presId="urn:microsoft.com/office/officeart/2005/8/layout/hList6"/>
    <dgm:cxn modelId="{C0174AE3-4558-4963-8636-6F6A1865D0A7}" type="presParOf" srcId="{6796F3C9-98A6-4D52-801D-F2866FA2D304}" destId="{3FC50DAE-6A01-4782-A4DA-C433A0638FEA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614E99-EA86-4B60-B888-15AB625E207F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61F1AC-9FF0-46FD-AC36-40889BBD81AB}">
      <dgm:prSet phldrT="[Text]"/>
      <dgm:spPr>
        <a:solidFill>
          <a:srgbClr val="FFC000"/>
        </a:solidFill>
      </dgm:spPr>
      <dgm:t>
        <a:bodyPr/>
        <a:lstStyle/>
        <a:p>
          <a:r>
            <a:rPr lang="en-IN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Improved Performance for </a:t>
          </a:r>
          <a:r>
            <a:rPr lang="en-I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slow learners</a:t>
          </a:r>
          <a:endParaRPr lang="en-US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197BEFA-F9AC-4865-8ABE-CC64F27F91F4}" type="parTrans" cxnId="{6ABD9BBF-7D8B-4687-9CB3-15C1256588D3}">
      <dgm:prSet/>
      <dgm:spPr/>
      <dgm:t>
        <a:bodyPr/>
        <a:lstStyle/>
        <a:p>
          <a:endParaRPr lang="en-US"/>
        </a:p>
      </dgm:t>
    </dgm:pt>
    <dgm:pt modelId="{DE2F90E8-D6DE-451D-9B28-96849A0E48C2}" type="sibTrans" cxnId="{6ABD9BBF-7D8B-4687-9CB3-15C1256588D3}">
      <dgm:prSet/>
      <dgm:spPr/>
      <dgm:t>
        <a:bodyPr/>
        <a:lstStyle/>
        <a:p>
          <a:endParaRPr lang="en-US"/>
        </a:p>
      </dgm:t>
    </dgm:pt>
    <dgm:pt modelId="{DF95D9D6-6329-4E8D-B41D-85AECA797626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Assignments/ previous question papers </a:t>
          </a:r>
        </a:p>
      </dgm:t>
    </dgm:pt>
    <dgm:pt modelId="{4DB765B8-958F-4130-B83C-49D65C29D17E}" type="parTrans" cxnId="{F6D42558-1BC2-4DAB-AF44-1BA38B3303FE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1AAA09DD-0E10-49E2-A151-349FFD61214A}" type="sibTrans" cxnId="{F6D42558-1BC2-4DAB-AF44-1BA38B3303FE}">
      <dgm:prSet/>
      <dgm:spPr/>
      <dgm:t>
        <a:bodyPr/>
        <a:lstStyle/>
        <a:p>
          <a:endParaRPr lang="en-US"/>
        </a:p>
      </dgm:t>
    </dgm:pt>
    <dgm:pt modelId="{34ED4E97-8868-4EF2-9C64-808F3A6F8FFF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Fortnightly Remedial classes</a:t>
          </a:r>
        </a:p>
      </dgm:t>
    </dgm:pt>
    <dgm:pt modelId="{77FB471E-00D3-4199-9A3F-114E895D264C}" type="parTrans" cxnId="{32E0AC60-88CE-458A-BF3D-DF51366DDA6D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16A3C351-DC75-49C5-926F-AC68EFDC44A7}" type="sibTrans" cxnId="{32E0AC60-88CE-458A-BF3D-DF51366DDA6D}">
      <dgm:prSet/>
      <dgm:spPr/>
      <dgm:t>
        <a:bodyPr/>
        <a:lstStyle/>
        <a:p>
          <a:endParaRPr lang="en-US"/>
        </a:p>
      </dgm:t>
    </dgm:pt>
    <dgm:pt modelId="{0CA78F56-95BB-427D-8B5D-539ECE6AA0B6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Individual Counseling</a:t>
          </a:r>
        </a:p>
      </dgm:t>
    </dgm:pt>
    <dgm:pt modelId="{DD85875E-F838-479F-A12F-4145F09823CF}" type="parTrans" cxnId="{0AC444FA-34E7-4FDA-93F9-696789689C44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B82D917A-22D1-4A51-ACAD-ED31765F2121}" type="sibTrans" cxnId="{0AC444FA-34E7-4FDA-93F9-696789689C44}">
      <dgm:prSet/>
      <dgm:spPr/>
      <dgm:t>
        <a:bodyPr/>
        <a:lstStyle/>
        <a:p>
          <a:endParaRPr lang="en-US"/>
        </a:p>
      </dgm:t>
    </dgm:pt>
    <dgm:pt modelId="{68A06FF0-056F-4068-9CD3-6C290B6F20C3}" type="pres">
      <dgm:prSet presAssocID="{55614E99-EA86-4B60-B888-15AB625E207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230C8BD-BE97-4405-B41D-390706E149E6}" type="pres">
      <dgm:prSet presAssocID="{F661F1AC-9FF0-46FD-AC36-40889BBD81AB}" presName="centerShape" presStyleLbl="node0" presStyleIdx="0" presStyleCnt="1"/>
      <dgm:spPr/>
    </dgm:pt>
    <dgm:pt modelId="{08803E2C-BCC7-440E-9B3B-99A79DA04C62}" type="pres">
      <dgm:prSet presAssocID="{4DB765B8-958F-4130-B83C-49D65C29D17E}" presName="parTrans" presStyleLbl="bgSibTrans2D1" presStyleIdx="0" presStyleCnt="3"/>
      <dgm:spPr/>
    </dgm:pt>
    <dgm:pt modelId="{0F7A89FB-CC61-4C3C-9E66-7EF217D0FCF8}" type="pres">
      <dgm:prSet presAssocID="{DF95D9D6-6329-4E8D-B41D-85AECA797626}" presName="node" presStyleLbl="node1" presStyleIdx="0" presStyleCnt="3">
        <dgm:presLayoutVars>
          <dgm:bulletEnabled val="1"/>
        </dgm:presLayoutVars>
      </dgm:prSet>
      <dgm:spPr/>
    </dgm:pt>
    <dgm:pt modelId="{2CAD98F9-B326-4789-9A64-18BCD315353C}" type="pres">
      <dgm:prSet presAssocID="{77FB471E-00D3-4199-9A3F-114E895D264C}" presName="parTrans" presStyleLbl="bgSibTrans2D1" presStyleIdx="1" presStyleCnt="3"/>
      <dgm:spPr/>
    </dgm:pt>
    <dgm:pt modelId="{B4BB2F99-5877-4BB6-8E99-E878BCA69359}" type="pres">
      <dgm:prSet presAssocID="{34ED4E97-8868-4EF2-9C64-808F3A6F8FFF}" presName="node" presStyleLbl="node1" presStyleIdx="1" presStyleCnt="3">
        <dgm:presLayoutVars>
          <dgm:bulletEnabled val="1"/>
        </dgm:presLayoutVars>
      </dgm:prSet>
      <dgm:spPr/>
    </dgm:pt>
    <dgm:pt modelId="{01882C01-F6CA-4140-9F37-4982FD62379A}" type="pres">
      <dgm:prSet presAssocID="{DD85875E-F838-479F-A12F-4145F09823CF}" presName="parTrans" presStyleLbl="bgSibTrans2D1" presStyleIdx="2" presStyleCnt="3"/>
      <dgm:spPr/>
    </dgm:pt>
    <dgm:pt modelId="{0CDDF357-F901-4BB1-AC29-6C6815BD240A}" type="pres">
      <dgm:prSet presAssocID="{0CA78F56-95BB-427D-8B5D-539ECE6AA0B6}" presName="node" presStyleLbl="node1" presStyleIdx="2" presStyleCnt="3">
        <dgm:presLayoutVars>
          <dgm:bulletEnabled val="1"/>
        </dgm:presLayoutVars>
      </dgm:prSet>
      <dgm:spPr/>
    </dgm:pt>
  </dgm:ptLst>
  <dgm:cxnLst>
    <dgm:cxn modelId="{63FC2B3A-B372-40C1-BA07-FB262E0A1788}" type="presOf" srcId="{F661F1AC-9FF0-46FD-AC36-40889BBD81AB}" destId="{1230C8BD-BE97-4405-B41D-390706E149E6}" srcOrd="0" destOrd="0" presId="urn:microsoft.com/office/officeart/2005/8/layout/radial4"/>
    <dgm:cxn modelId="{D546CC5E-C7B7-44AB-A498-B875AD2AAD83}" type="presOf" srcId="{0CA78F56-95BB-427D-8B5D-539ECE6AA0B6}" destId="{0CDDF357-F901-4BB1-AC29-6C6815BD240A}" srcOrd="0" destOrd="0" presId="urn:microsoft.com/office/officeart/2005/8/layout/radial4"/>
    <dgm:cxn modelId="{32E0AC60-88CE-458A-BF3D-DF51366DDA6D}" srcId="{F661F1AC-9FF0-46FD-AC36-40889BBD81AB}" destId="{34ED4E97-8868-4EF2-9C64-808F3A6F8FFF}" srcOrd="1" destOrd="0" parTransId="{77FB471E-00D3-4199-9A3F-114E895D264C}" sibTransId="{16A3C351-DC75-49C5-926F-AC68EFDC44A7}"/>
    <dgm:cxn modelId="{C165B571-9A65-428E-8140-07268396E358}" type="presOf" srcId="{DF95D9D6-6329-4E8D-B41D-85AECA797626}" destId="{0F7A89FB-CC61-4C3C-9E66-7EF217D0FCF8}" srcOrd="0" destOrd="0" presId="urn:microsoft.com/office/officeart/2005/8/layout/radial4"/>
    <dgm:cxn modelId="{F6D42558-1BC2-4DAB-AF44-1BA38B3303FE}" srcId="{F661F1AC-9FF0-46FD-AC36-40889BBD81AB}" destId="{DF95D9D6-6329-4E8D-B41D-85AECA797626}" srcOrd="0" destOrd="0" parTransId="{4DB765B8-958F-4130-B83C-49D65C29D17E}" sibTransId="{1AAA09DD-0E10-49E2-A151-349FFD61214A}"/>
    <dgm:cxn modelId="{721AF183-594B-4D2C-9279-6BD6BC077746}" type="presOf" srcId="{55614E99-EA86-4B60-B888-15AB625E207F}" destId="{68A06FF0-056F-4068-9CD3-6C290B6F20C3}" srcOrd="0" destOrd="0" presId="urn:microsoft.com/office/officeart/2005/8/layout/radial4"/>
    <dgm:cxn modelId="{93ABF4A5-C797-4045-B110-E2B625830433}" type="presOf" srcId="{DD85875E-F838-479F-A12F-4145F09823CF}" destId="{01882C01-F6CA-4140-9F37-4982FD62379A}" srcOrd="0" destOrd="0" presId="urn:microsoft.com/office/officeart/2005/8/layout/radial4"/>
    <dgm:cxn modelId="{1B197CA9-C946-4A3B-8B5D-DDF0C2207F7A}" type="presOf" srcId="{34ED4E97-8868-4EF2-9C64-808F3A6F8FFF}" destId="{B4BB2F99-5877-4BB6-8E99-E878BCA69359}" srcOrd="0" destOrd="0" presId="urn:microsoft.com/office/officeart/2005/8/layout/radial4"/>
    <dgm:cxn modelId="{6ABD9BBF-7D8B-4687-9CB3-15C1256588D3}" srcId="{55614E99-EA86-4B60-B888-15AB625E207F}" destId="{F661F1AC-9FF0-46FD-AC36-40889BBD81AB}" srcOrd="0" destOrd="0" parTransId="{5197BEFA-F9AC-4865-8ABE-CC64F27F91F4}" sibTransId="{DE2F90E8-D6DE-451D-9B28-96849A0E48C2}"/>
    <dgm:cxn modelId="{98D309E8-8709-4977-A5E7-2937E82A6D61}" type="presOf" srcId="{4DB765B8-958F-4130-B83C-49D65C29D17E}" destId="{08803E2C-BCC7-440E-9B3B-99A79DA04C62}" srcOrd="0" destOrd="0" presId="urn:microsoft.com/office/officeart/2005/8/layout/radial4"/>
    <dgm:cxn modelId="{93049BF4-1750-4C4F-9EDF-648484BD23A6}" type="presOf" srcId="{77FB471E-00D3-4199-9A3F-114E895D264C}" destId="{2CAD98F9-B326-4789-9A64-18BCD315353C}" srcOrd="0" destOrd="0" presId="urn:microsoft.com/office/officeart/2005/8/layout/radial4"/>
    <dgm:cxn modelId="{0AC444FA-34E7-4FDA-93F9-696789689C44}" srcId="{F661F1AC-9FF0-46FD-AC36-40889BBD81AB}" destId="{0CA78F56-95BB-427D-8B5D-539ECE6AA0B6}" srcOrd="2" destOrd="0" parTransId="{DD85875E-F838-479F-A12F-4145F09823CF}" sibTransId="{B82D917A-22D1-4A51-ACAD-ED31765F2121}"/>
    <dgm:cxn modelId="{72AB0A7A-80F9-4000-8AE7-D33EC6DBACED}" type="presParOf" srcId="{68A06FF0-056F-4068-9CD3-6C290B6F20C3}" destId="{1230C8BD-BE97-4405-B41D-390706E149E6}" srcOrd="0" destOrd="0" presId="urn:microsoft.com/office/officeart/2005/8/layout/radial4"/>
    <dgm:cxn modelId="{D8E927F4-44FD-4FFF-A84E-F22330E5B332}" type="presParOf" srcId="{68A06FF0-056F-4068-9CD3-6C290B6F20C3}" destId="{08803E2C-BCC7-440E-9B3B-99A79DA04C62}" srcOrd="1" destOrd="0" presId="urn:microsoft.com/office/officeart/2005/8/layout/radial4"/>
    <dgm:cxn modelId="{834DF95D-277F-4DE0-B4DA-5FE97298C0F6}" type="presParOf" srcId="{68A06FF0-056F-4068-9CD3-6C290B6F20C3}" destId="{0F7A89FB-CC61-4C3C-9E66-7EF217D0FCF8}" srcOrd="2" destOrd="0" presId="urn:microsoft.com/office/officeart/2005/8/layout/radial4"/>
    <dgm:cxn modelId="{F49275C5-B7F3-4C9F-89C8-7B779833B37E}" type="presParOf" srcId="{68A06FF0-056F-4068-9CD3-6C290B6F20C3}" destId="{2CAD98F9-B326-4789-9A64-18BCD315353C}" srcOrd="3" destOrd="0" presId="urn:microsoft.com/office/officeart/2005/8/layout/radial4"/>
    <dgm:cxn modelId="{5380A929-7D17-4159-A7AF-A51ED599B11A}" type="presParOf" srcId="{68A06FF0-056F-4068-9CD3-6C290B6F20C3}" destId="{B4BB2F99-5877-4BB6-8E99-E878BCA69359}" srcOrd="4" destOrd="0" presId="urn:microsoft.com/office/officeart/2005/8/layout/radial4"/>
    <dgm:cxn modelId="{29817AFC-BC1F-48B2-B5A5-6965A0C6CC70}" type="presParOf" srcId="{68A06FF0-056F-4068-9CD3-6C290B6F20C3}" destId="{01882C01-F6CA-4140-9F37-4982FD62379A}" srcOrd="5" destOrd="0" presId="urn:microsoft.com/office/officeart/2005/8/layout/radial4"/>
    <dgm:cxn modelId="{B8BED1DF-7C02-4A55-95C0-78E51C2E92BD}" type="presParOf" srcId="{68A06FF0-056F-4068-9CD3-6C290B6F20C3}" destId="{0CDDF357-F901-4BB1-AC29-6C6815BD240A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B40463-6655-410B-8B1F-217B03E74BB9}">
      <dsp:nvSpPr>
        <dsp:cNvPr id="0" name=""/>
        <dsp:cNvSpPr/>
      </dsp:nvSpPr>
      <dsp:spPr>
        <a:xfrm rot="16200000">
          <a:off x="-1247297" y="1248421"/>
          <a:ext cx="5418667" cy="2921823"/>
        </a:xfrm>
        <a:prstGeom prst="flowChartManualOperation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0" tIns="0" rIns="220983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latin typeface="Times New Roman" pitchFamily="18" charset="0"/>
              <a:cs typeface="Times New Roman" pitchFamily="18" charset="0"/>
            </a:rPr>
            <a:t>Encouraging to present papers in Journals/ Conferences/ Competitions</a:t>
          </a:r>
        </a:p>
      </dsp:txBody>
      <dsp:txXfrm rot="5400000">
        <a:off x="1125" y="1083732"/>
        <a:ext cx="2921823" cy="3251201"/>
      </dsp:txXfrm>
    </dsp:sp>
    <dsp:sp modelId="{D40FFCDD-74EE-4EC3-876D-DF46E52673C2}">
      <dsp:nvSpPr>
        <dsp:cNvPr id="0" name=""/>
        <dsp:cNvSpPr/>
      </dsp:nvSpPr>
      <dsp:spPr>
        <a:xfrm rot="16200000">
          <a:off x="1893663" y="1248421"/>
          <a:ext cx="5418667" cy="2921823"/>
        </a:xfrm>
        <a:prstGeom prst="flowChartManualOperation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0" tIns="0" rIns="220983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latin typeface="Times New Roman" pitchFamily="18" charset="0"/>
              <a:cs typeface="Times New Roman" pitchFamily="18" charset="0"/>
            </a:rPr>
            <a:t>Guidance for UPSC Geologist, GATE/ CSIR  NET competitive Examinations</a:t>
          </a:r>
        </a:p>
      </dsp:txBody>
      <dsp:txXfrm rot="5400000">
        <a:off x="3142085" y="1083732"/>
        <a:ext cx="2921823" cy="3251201"/>
      </dsp:txXfrm>
    </dsp:sp>
    <dsp:sp modelId="{F36F34D9-69E5-4CC9-AA8F-28DF1259BE33}">
      <dsp:nvSpPr>
        <dsp:cNvPr id="0" name=""/>
        <dsp:cNvSpPr/>
      </dsp:nvSpPr>
      <dsp:spPr>
        <a:xfrm rot="16200000">
          <a:off x="5034623" y="1248421"/>
          <a:ext cx="5418667" cy="2921823"/>
        </a:xfrm>
        <a:prstGeom prst="flowChartManualOperation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0" tIns="0" rIns="220983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latin typeface="Times New Roman" pitchFamily="18" charset="0"/>
              <a:cs typeface="Times New Roman" pitchFamily="18" charset="0"/>
            </a:rPr>
            <a:t>Individual guidance for   career building apart from placements in the campus</a:t>
          </a:r>
        </a:p>
      </dsp:txBody>
      <dsp:txXfrm rot="5400000">
        <a:off x="6283045" y="1083732"/>
        <a:ext cx="2921823" cy="32512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654A6E-7375-496A-98D5-5284E02D4C5A}">
      <dsp:nvSpPr>
        <dsp:cNvPr id="0" name=""/>
        <dsp:cNvSpPr/>
      </dsp:nvSpPr>
      <dsp:spPr>
        <a:xfrm rot="16200000">
          <a:off x="-1641613" y="1642869"/>
          <a:ext cx="5418667" cy="2132928"/>
        </a:xfrm>
        <a:prstGeom prst="flowChartManualOperation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Pre-placement training </a:t>
          </a:r>
        </a:p>
      </dsp:txBody>
      <dsp:txXfrm rot="5400000">
        <a:off x="1256" y="1083733"/>
        <a:ext cx="2132928" cy="3251201"/>
      </dsp:txXfrm>
    </dsp:sp>
    <dsp:sp modelId="{D40FFCDD-74EE-4EC3-876D-DF46E52673C2}">
      <dsp:nvSpPr>
        <dsp:cNvPr id="0" name=""/>
        <dsp:cNvSpPr/>
      </dsp:nvSpPr>
      <dsp:spPr>
        <a:xfrm rot="16200000">
          <a:off x="651284" y="1642869"/>
          <a:ext cx="5418667" cy="2132928"/>
        </a:xfrm>
        <a:prstGeom prst="flowChartManualOperation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imes New Roman" pitchFamily="18" charset="0"/>
              <a:cs typeface="Times New Roman" pitchFamily="18" charset="0"/>
            </a:rPr>
            <a:t>Guidance for UPSC Geologist, GATE/ CSIR  NET competitive Examinations</a:t>
          </a:r>
        </a:p>
      </dsp:txBody>
      <dsp:txXfrm rot="5400000">
        <a:off x="2294153" y="1083733"/>
        <a:ext cx="2132928" cy="3251201"/>
      </dsp:txXfrm>
    </dsp:sp>
    <dsp:sp modelId="{F2286BD7-1145-414D-A5A5-CBA250DEDB4B}">
      <dsp:nvSpPr>
        <dsp:cNvPr id="0" name=""/>
        <dsp:cNvSpPr/>
      </dsp:nvSpPr>
      <dsp:spPr>
        <a:xfrm rot="16200000">
          <a:off x="3099054" y="1487997"/>
          <a:ext cx="5418667" cy="2442671"/>
        </a:xfrm>
        <a:prstGeom prst="flowChartManualOperation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Programmes</a:t>
          </a:r>
          <a:r>
            <a:rPr lang="en-US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on communication skills Participation in Conferences,     workshops,        Seminars,            Symposiums, and presenting articles and display models </a:t>
          </a:r>
        </a:p>
      </dsp:txBody>
      <dsp:txXfrm rot="5400000">
        <a:off x="4587052" y="1083732"/>
        <a:ext cx="2442671" cy="3251201"/>
      </dsp:txXfrm>
    </dsp:sp>
    <dsp:sp modelId="{3FC50DAE-6A01-4782-A4DA-C433A0638FEA}">
      <dsp:nvSpPr>
        <dsp:cNvPr id="0" name=""/>
        <dsp:cNvSpPr/>
      </dsp:nvSpPr>
      <dsp:spPr>
        <a:xfrm rot="16200000">
          <a:off x="5546824" y="1642869"/>
          <a:ext cx="5418667" cy="2132928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Personality development </a:t>
          </a:r>
          <a:r>
            <a:rPr lang="en-US" sz="1800" b="1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programmes</a:t>
          </a:r>
          <a:r>
            <a:rPr lang="en-US" sz="18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</a:p>
      </dsp:txBody>
      <dsp:txXfrm rot="5400000">
        <a:off x="7189693" y="1083733"/>
        <a:ext cx="2132928" cy="32512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30C8BD-BE97-4405-B41D-390706E149E6}">
      <dsp:nvSpPr>
        <dsp:cNvPr id="0" name=""/>
        <dsp:cNvSpPr/>
      </dsp:nvSpPr>
      <dsp:spPr>
        <a:xfrm>
          <a:off x="3780580" y="3114581"/>
          <a:ext cx="2612853" cy="2612853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500" b="1" kern="12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Improved Performance for </a:t>
          </a:r>
          <a:r>
            <a:rPr lang="en-IN" sz="25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slow learners</a:t>
          </a:r>
          <a:endParaRPr lang="en-US" sz="25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63223" y="3497224"/>
        <a:ext cx="1847567" cy="1847567"/>
      </dsp:txXfrm>
    </dsp:sp>
    <dsp:sp modelId="{08803E2C-BCC7-440E-9B3B-99A79DA04C62}">
      <dsp:nvSpPr>
        <dsp:cNvPr id="0" name=""/>
        <dsp:cNvSpPr/>
      </dsp:nvSpPr>
      <dsp:spPr>
        <a:xfrm rot="12900000">
          <a:off x="2098450" y="2657697"/>
          <a:ext cx="2004065" cy="744663"/>
        </a:xfrm>
        <a:prstGeom prst="leftArrow">
          <a:avLst>
            <a:gd name="adj1" fmla="val 60000"/>
            <a:gd name="adj2" fmla="val 5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7A89FB-CC61-4C3C-9E66-7EF217D0FCF8}">
      <dsp:nvSpPr>
        <dsp:cNvPr id="0" name=""/>
        <dsp:cNvSpPr/>
      </dsp:nvSpPr>
      <dsp:spPr>
        <a:xfrm>
          <a:off x="1038560" y="1462402"/>
          <a:ext cx="2482211" cy="1985768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Assignments/ previous question papers </a:t>
          </a:r>
        </a:p>
      </dsp:txBody>
      <dsp:txXfrm>
        <a:off x="1096721" y="1520563"/>
        <a:ext cx="2365889" cy="1869446"/>
      </dsp:txXfrm>
    </dsp:sp>
    <dsp:sp modelId="{2CAD98F9-B326-4789-9A64-18BCD315353C}">
      <dsp:nvSpPr>
        <dsp:cNvPr id="0" name=""/>
        <dsp:cNvSpPr/>
      </dsp:nvSpPr>
      <dsp:spPr>
        <a:xfrm rot="16200000">
          <a:off x="4084974" y="1623578"/>
          <a:ext cx="2004065" cy="744663"/>
        </a:xfrm>
        <a:prstGeom prst="leftArrow">
          <a:avLst>
            <a:gd name="adj1" fmla="val 60000"/>
            <a:gd name="adj2" fmla="val 5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BB2F99-5877-4BB6-8E99-E878BCA69359}">
      <dsp:nvSpPr>
        <dsp:cNvPr id="0" name=""/>
        <dsp:cNvSpPr/>
      </dsp:nvSpPr>
      <dsp:spPr>
        <a:xfrm>
          <a:off x="3845901" y="992"/>
          <a:ext cx="2482211" cy="1985768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Fortnightly Remedial classes</a:t>
          </a:r>
        </a:p>
      </dsp:txBody>
      <dsp:txXfrm>
        <a:off x="3904062" y="59153"/>
        <a:ext cx="2365889" cy="1869446"/>
      </dsp:txXfrm>
    </dsp:sp>
    <dsp:sp modelId="{01882C01-F6CA-4140-9F37-4982FD62379A}">
      <dsp:nvSpPr>
        <dsp:cNvPr id="0" name=""/>
        <dsp:cNvSpPr/>
      </dsp:nvSpPr>
      <dsp:spPr>
        <a:xfrm rot="19500000">
          <a:off x="6071498" y="2657697"/>
          <a:ext cx="2004065" cy="744663"/>
        </a:xfrm>
        <a:prstGeom prst="leftArrow">
          <a:avLst>
            <a:gd name="adj1" fmla="val 60000"/>
            <a:gd name="adj2" fmla="val 5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DDF357-F901-4BB1-AC29-6C6815BD240A}">
      <dsp:nvSpPr>
        <dsp:cNvPr id="0" name=""/>
        <dsp:cNvSpPr/>
      </dsp:nvSpPr>
      <dsp:spPr>
        <a:xfrm>
          <a:off x="6653242" y="1462402"/>
          <a:ext cx="2482211" cy="1985768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Individual Counseling</a:t>
          </a:r>
        </a:p>
      </dsp:txBody>
      <dsp:txXfrm>
        <a:off x="6711403" y="1520563"/>
        <a:ext cx="2365889" cy="18694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544AE2-62EF-4006-899C-145F890E8CB2}" type="datetimeFigureOut">
              <a:rPr lang="en-IN" smtClean="0"/>
              <a:pPr/>
              <a:t>03-11-2023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81DE4-C114-4336-A486-0A0C03A98D3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42755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1DE4-C114-4336-A486-0A0C03A98D39}" type="slidenum">
              <a:rPr lang="en-IN" smtClean="0"/>
              <a:pPr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05898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1DE4-C114-4336-A486-0A0C03A98D39}" type="slidenum">
              <a:rPr lang="en-IN" smtClean="0"/>
              <a:pPr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6009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81DE4-C114-4336-A486-0A0C03A98D39}" type="slidenum">
              <a:rPr lang="en-IN" smtClean="0"/>
              <a:pPr/>
              <a:t>39</a:t>
            </a:fld>
            <a:endParaRPr lang="en-I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1DE4-C114-4336-A486-0A0C03A98D39}" type="slidenum">
              <a:rPr lang="en-IN" smtClean="0"/>
              <a:pPr/>
              <a:t>49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38007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81DE4-C114-4336-A486-0A0C03A98D39}" type="slidenum">
              <a:rPr lang="en-IN" smtClean="0"/>
              <a:pPr/>
              <a:t>55</a:t>
            </a:fld>
            <a:endParaRPr lang="en-I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1DE4-C114-4336-A486-0A0C03A98D39}" type="slidenum">
              <a:rPr lang="en-IN" smtClean="0"/>
              <a:pPr/>
              <a:t>59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22789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1DE4-C114-4336-A486-0A0C03A98D39}" type="slidenum">
              <a:rPr lang="en-IN" smtClean="0"/>
              <a:pPr/>
              <a:t>62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53607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619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7B53-9607-484A-B656-97ACDBC5848B}" type="datetimeFigureOut">
              <a:rPr lang="en-IN" smtClean="0"/>
              <a:pPr/>
              <a:t>03-11-2023</a:t>
            </a:fld>
            <a:endParaRPr lang="en-IN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Oval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7B53-9607-484A-B656-97ACDBC5848B}" type="datetimeFigureOut">
              <a:rPr lang="en-IN" smtClean="0"/>
              <a:pPr/>
              <a:t>03-11-2023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7B53-9607-484A-B656-97ACDBC5848B}" type="datetimeFigureOut">
              <a:rPr lang="en-IN" smtClean="0"/>
              <a:pPr/>
              <a:t>03-11-2023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7B53-9607-484A-B656-97ACDBC5848B}" type="datetimeFigureOut">
              <a:rPr lang="en-IN" smtClean="0"/>
              <a:pPr/>
              <a:t>03-11-2023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7B53-9607-484A-B656-97ACDBC5848B}" type="datetimeFigureOut">
              <a:rPr lang="en-IN" smtClean="0"/>
              <a:pPr/>
              <a:t>03-11-2023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Rectangle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7B53-9607-484A-B656-97ACDBC5848B}" type="datetimeFigureOut">
              <a:rPr lang="en-IN" smtClean="0"/>
              <a:pPr/>
              <a:t>03-11-2023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7B53-9607-484A-B656-97ACDBC5848B}" type="datetimeFigureOut">
              <a:rPr lang="en-IN" smtClean="0"/>
              <a:pPr/>
              <a:t>03-11-2023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7B53-9607-484A-B656-97ACDBC5848B}" type="datetimeFigureOut">
              <a:rPr lang="en-IN" smtClean="0"/>
              <a:pPr/>
              <a:t>03-11-2023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7B53-9607-484A-B656-97ACDBC5848B}" type="datetimeFigureOut">
              <a:rPr lang="en-IN" smtClean="0"/>
              <a:pPr/>
              <a:t>03-11-2023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6" name="Rectangle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7B53-9607-484A-B656-97ACDBC5848B}" type="datetimeFigureOut">
              <a:rPr lang="en-IN" smtClean="0"/>
              <a:pPr/>
              <a:t>03-11-2023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7B53-9607-484A-B656-97ACDBC5848B}" type="datetimeFigureOut">
              <a:rPr lang="en-IN" smtClean="0"/>
              <a:pPr/>
              <a:t>03-11-2023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Rectangle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AD237B53-9607-484A-B656-97ACDBC5848B}" type="datetimeFigureOut">
              <a:rPr lang="en-IN" smtClean="0"/>
              <a:pPr/>
              <a:t>03-11-2023</a:t>
            </a:fld>
            <a:endParaRPr lang="en-IN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IN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5" name="Rectangle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vidwan.inflibnet.ac.in/profile/443869" TargetMode="External"/><Relationship Id="rId13" Type="http://schemas.openxmlformats.org/officeDocument/2006/relationships/hyperlink" Target="https://andhrauniversity.irins.org/profile/245132" TargetMode="External"/><Relationship Id="rId3" Type="http://schemas.openxmlformats.org/officeDocument/2006/relationships/hyperlink" Target="https://vidwan.inflibnet.ac.in/profile/223421" TargetMode="External"/><Relationship Id="rId7" Type="http://schemas.openxmlformats.org/officeDocument/2006/relationships/hyperlink" Target="https://vidwan.inflibnet.ac.in/profile/244297" TargetMode="External"/><Relationship Id="rId12" Type="http://schemas.openxmlformats.org/officeDocument/2006/relationships/hyperlink" Target="https://vidwan.inflibnet.ac.in/profile/244883" TargetMode="External"/><Relationship Id="rId2" Type="http://schemas.openxmlformats.org/officeDocument/2006/relationships/hyperlink" Target="https://vidwan.inflibnet.ac.in/profile/22340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idwan.inflibnet.ac.in/profile/245097" TargetMode="External"/><Relationship Id="rId11" Type="http://schemas.openxmlformats.org/officeDocument/2006/relationships/hyperlink" Target="https://vidwan.inflibnet.ac.in/profile/244886" TargetMode="External"/><Relationship Id="rId5" Type="http://schemas.openxmlformats.org/officeDocument/2006/relationships/hyperlink" Target="https://andhrauniversity.irins.org/profile/245042" TargetMode="External"/><Relationship Id="rId15" Type="http://schemas.openxmlformats.org/officeDocument/2006/relationships/image" Target="../media/image2.png"/><Relationship Id="rId10" Type="http://schemas.openxmlformats.org/officeDocument/2006/relationships/hyperlink" Target="https://vidwan.inflibnet.ac.in/profile/244882" TargetMode="External"/><Relationship Id="rId4" Type="http://schemas.openxmlformats.org/officeDocument/2006/relationships/hyperlink" Target="https://vidwan.inflibnet.ac.in/profile/245052" TargetMode="External"/><Relationship Id="rId9" Type="http://schemas.openxmlformats.org/officeDocument/2006/relationships/hyperlink" Target="https://vidwan.inflibnet.ac.in/profile/443865" TargetMode="External"/><Relationship Id="rId14" Type="http://schemas.openxmlformats.org/officeDocument/2006/relationships/hyperlink" Target="https://andhrauniversity.irins.org/profile/244875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2.png"/><Relationship Id="rId7" Type="http://schemas.openxmlformats.org/officeDocument/2006/relationships/image" Target="../media/image64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A7F8B9-77A2-28A9-48FD-D7B9D6073E15}"/>
              </a:ext>
            </a:extLst>
          </p:cNvPr>
          <p:cNvSpPr txBox="1"/>
          <p:nvPr/>
        </p:nvSpPr>
        <p:spPr>
          <a:xfrm flipH="1">
            <a:off x="1339699" y="5555699"/>
            <a:ext cx="108522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b="1" dirty="0">
                <a:solidFill>
                  <a:srgbClr val="5709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DEPARTMENT OF GEOLOGY</a:t>
            </a:r>
          </a:p>
          <a:p>
            <a:pPr algn="ctr"/>
            <a:r>
              <a:rPr lang="en-IN" sz="3200" b="1" dirty="0">
                <a:solidFill>
                  <a:srgbClr val="5709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ANDHRA UNIVERSITY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2CD55A-DBFE-5F99-64C3-8DD72B6B75B3}"/>
              </a:ext>
            </a:extLst>
          </p:cNvPr>
          <p:cNvSpPr txBox="1"/>
          <p:nvPr/>
        </p:nvSpPr>
        <p:spPr>
          <a:xfrm>
            <a:off x="1339702" y="384543"/>
            <a:ext cx="108522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WELCOME TO</a:t>
            </a:r>
          </a:p>
          <a:p>
            <a:pPr algn="ctr"/>
            <a:r>
              <a:rPr lang="en-IN" sz="4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NAAC PEER TEAM</a:t>
            </a:r>
          </a:p>
        </p:txBody>
      </p:sp>
      <p:pic>
        <p:nvPicPr>
          <p:cNvPr id="7" name="Picture 6" descr="AU logo.png"/>
          <p:cNvPicPr>
            <a:picLocks noChangeAspect="1"/>
          </p:cNvPicPr>
          <p:nvPr/>
        </p:nvPicPr>
        <p:blipFill>
          <a:blip r:embed="rId2"/>
          <a:srcRect t="-3899" r="72100"/>
          <a:stretch>
            <a:fillRect/>
          </a:stretch>
        </p:blipFill>
        <p:spPr>
          <a:xfrm>
            <a:off x="10732858" y="225083"/>
            <a:ext cx="1276262" cy="1280160"/>
          </a:xfrm>
          <a:prstGeom prst="rect">
            <a:avLst/>
          </a:prstGeom>
        </p:spPr>
      </p:pic>
      <p:pic>
        <p:nvPicPr>
          <p:cNvPr id="10" name="Picture 9" descr="WhatsApp Image 2023-10-13 at 10.37.56 AM.jpeg"/>
          <p:cNvPicPr>
            <a:picLocks noChangeAspect="1"/>
          </p:cNvPicPr>
          <p:nvPr/>
        </p:nvPicPr>
        <p:blipFill rotWithShape="1">
          <a:blip r:embed="rId3"/>
          <a:srcRect b="10212"/>
          <a:stretch/>
        </p:blipFill>
        <p:spPr>
          <a:xfrm>
            <a:off x="1460728" y="217714"/>
            <a:ext cx="1444224" cy="1446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BA0F20-D4B8-42E3-8617-257BFFF96A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505" y="1785632"/>
            <a:ext cx="8460520" cy="381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96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221331" y="234251"/>
          <a:ext cx="4761014" cy="6189799"/>
        </p:xfrm>
        <a:graphic>
          <a:graphicData uri="http://schemas.openxmlformats.org/drawingml/2006/table">
            <a:tbl>
              <a:tblPr/>
              <a:tblGrid>
                <a:gridCol w="2524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2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46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55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30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1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51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11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65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97300">
                <a:tc gridSpan="9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B05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300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B050"/>
                          </a:solidFill>
                          <a:latin typeface="Times New Roman"/>
                        </a:rPr>
                        <a:t>DEPARTMENT OF GEOLOGY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929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ATTAINMENT REPORT FOR COURSE OUTCOMES (ARCO)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1124">
                <a:tc gridSpan="4"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Course Name: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MINERALOGY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solidFill>
                          <a:srgbClr val="00B0F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0929">
                <a:tc gridSpan="4"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Course Code: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TH-SGS124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Academic Year: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2021-2022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415">
                <a:tc gridSpan="4">
                  <a:txBody>
                    <a:bodyPr/>
                    <a:lstStyle/>
                    <a:p>
                      <a:pPr algn="r" fontAlgn="ctr"/>
                      <a:endParaRPr lang="en-US" sz="105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en-US" sz="105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en-US" sz="105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5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7300">
                <a:tc gridSpan="4">
                  <a:txBody>
                    <a:bodyPr/>
                    <a:lstStyle/>
                    <a:p>
                      <a:pPr algn="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Year &amp; Semester: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I-I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Regulation: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2019-2020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0929">
                <a:tc gridSpan="4">
                  <a:txBody>
                    <a:bodyPr/>
                    <a:lstStyle/>
                    <a:p>
                      <a:pPr algn="ctr" fontAlgn="ctr"/>
                      <a:endParaRPr lang="en-US" sz="105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endParaRPr lang="en-US" sz="105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5952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9C6500"/>
                          </a:solidFill>
                          <a:latin typeface="Calibri"/>
                        </a:rPr>
                        <a:t>Sl 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9C6500"/>
                          </a:solidFill>
                          <a:latin typeface="Calibri"/>
                        </a:rPr>
                        <a:t>Roll 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9C6500"/>
                          </a:solidFill>
                          <a:latin typeface="Calibri"/>
                        </a:rPr>
                        <a:t>CO1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9C6500"/>
                          </a:solidFill>
                          <a:latin typeface="Calibri"/>
                        </a:rPr>
                        <a:t>CO2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9C6500"/>
                          </a:solidFill>
                          <a:latin typeface="Calibri"/>
                        </a:rPr>
                        <a:t>CO3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9C6500"/>
                          </a:solidFill>
                          <a:latin typeface="Calibri"/>
                        </a:rPr>
                        <a:t>CO4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9C6500"/>
                          </a:solidFill>
                          <a:latin typeface="Calibri"/>
                        </a:rPr>
                        <a:t>CO5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9C6500"/>
                          </a:solidFill>
                          <a:latin typeface="Calibri"/>
                        </a:rPr>
                        <a:t>OBE based result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0929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721210814001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Cleared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0929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721210814002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Cleared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0929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721210814003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Cleared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0929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721210814004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Cleared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0929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721210814005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Cleared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0929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721210814006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Cleared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0929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721210814007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Cleared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0929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721210814008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Not Attained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40929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721210814009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Cleared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0929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721210814010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58.00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58.00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58.00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58.00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58.00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Cleared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47976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721210814011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Cleared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40929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721210814012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Cleared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40929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721210814013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Cleared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40929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721210814014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Not Attained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40929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721210814015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Cleared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40929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721210814016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Cleared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40929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721210814017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66.00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66.00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66.00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66.00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66.00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Cleared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40929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721210814018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Cleared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40929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721210814019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52.00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52.00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52.00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52.00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52.00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Cleared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40929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721210814020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Cleared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40929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721210814021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Cleared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40929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721210814022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Cleared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40929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721210814023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Cleared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40929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721210814024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Cleared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40929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721210814025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Cleared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140929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721210814026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Cleared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073075" y="257227"/>
          <a:ext cx="5814124" cy="3752850"/>
        </p:xfrm>
        <a:graphic>
          <a:graphicData uri="http://schemas.openxmlformats.org/drawingml/2006/table">
            <a:tbl>
              <a:tblPr/>
              <a:tblGrid>
                <a:gridCol w="14307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8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90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90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90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050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9C6500"/>
                          </a:solidFill>
                          <a:latin typeface="Calibri"/>
                        </a:rPr>
                        <a:t>Final CO Calculation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9C0006"/>
                          </a:solidFill>
                          <a:latin typeface="Calibri"/>
                        </a:rPr>
                        <a:t>Course Outcomes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9C0006"/>
                          </a:solidFill>
                          <a:latin typeface="Calibri"/>
                        </a:rPr>
                        <a:t>Overall CO Attainment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6100"/>
                          </a:solidFill>
                          <a:latin typeface="Calibri"/>
                        </a:rPr>
                        <a:t>Level Attained                         1/2/3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9C0006"/>
                          </a:solidFill>
                          <a:latin typeface="Calibri"/>
                        </a:rPr>
                        <a:t>CO1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9C0006"/>
                          </a:solidFill>
                          <a:latin typeface="Calibri"/>
                        </a:rPr>
                        <a:t>92.31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61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9C0006"/>
                          </a:solidFill>
                          <a:latin typeface="Calibri"/>
                        </a:rPr>
                        <a:t>CO2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9C0006"/>
                          </a:solidFill>
                          <a:latin typeface="Calibri"/>
                        </a:rPr>
                        <a:t>92.31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61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9C0006"/>
                          </a:solidFill>
                          <a:latin typeface="Calibri"/>
                        </a:rPr>
                        <a:t>CO3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9C0006"/>
                          </a:solidFill>
                          <a:latin typeface="Calibri"/>
                        </a:rPr>
                        <a:t>92.31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61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9C0006"/>
                          </a:solidFill>
                          <a:latin typeface="Calibri"/>
                        </a:rPr>
                        <a:t>CO4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9C0006"/>
                          </a:solidFill>
                          <a:latin typeface="Calibri"/>
                        </a:rPr>
                        <a:t>92.31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61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9C0006"/>
                          </a:solidFill>
                          <a:latin typeface="Calibri"/>
                        </a:rPr>
                        <a:t>CO5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9C0006"/>
                          </a:solidFill>
                          <a:latin typeface="Calibri"/>
                        </a:rPr>
                        <a:t>92.31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61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9C0006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9C0006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61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9C0006"/>
                          </a:solidFill>
                          <a:latin typeface="Calibri"/>
                        </a:rPr>
                        <a:t>Final CO attainment of Course Name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 gridSpan="6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If 85% or more of the students attain the set target, the attainment level is 3.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500">
                <a:tc gridSpan="6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If 75% or more of the students attain the set target, the attainment level is 2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50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Otherwise the students attain the attainment level is 1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6" name="Chart 5"/>
          <p:cNvGraphicFramePr/>
          <p:nvPr/>
        </p:nvGraphicFramePr>
        <p:xfrm>
          <a:off x="6199428" y="4000500"/>
          <a:ext cx="4473633" cy="2857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 descr="AU logo.png"/>
          <p:cNvPicPr>
            <a:picLocks noChangeAspect="1"/>
          </p:cNvPicPr>
          <p:nvPr/>
        </p:nvPicPr>
        <p:blipFill>
          <a:blip r:embed="rId3"/>
          <a:srcRect t="-3899" r="72100"/>
          <a:stretch>
            <a:fillRect/>
          </a:stretch>
        </p:blipFill>
        <p:spPr>
          <a:xfrm>
            <a:off x="10732858" y="225083"/>
            <a:ext cx="1276262" cy="128016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798" y="404360"/>
            <a:ext cx="9274629" cy="645364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</a:pPr>
            <a:r>
              <a:rPr lang="en-IN" sz="18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POs</a:t>
            </a:r>
          </a:p>
          <a:p>
            <a:pPr>
              <a:buNone/>
            </a:pPr>
            <a:r>
              <a:rPr lang="en-IN" sz="2000" b="1" dirty="0">
                <a:solidFill>
                  <a:srgbClr val="C0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    </a:t>
            </a:r>
            <a:r>
              <a:rPr lang="en-IN" sz="2000" b="1" dirty="0" err="1">
                <a:solidFill>
                  <a:srgbClr val="C0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M.Sc</a:t>
            </a:r>
            <a:r>
              <a:rPr lang="en-IN" sz="2000" b="1" dirty="0">
                <a:solidFill>
                  <a:srgbClr val="C0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Geology</a:t>
            </a:r>
            <a:endParaRPr lang="en-IN" sz="2000" dirty="0">
              <a:solidFill>
                <a:srgbClr val="C0000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IN" sz="18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     </a:t>
            </a:r>
            <a:r>
              <a:rPr lang="en-IN" sz="1800" b="1" u="sng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Programme Outcomes</a:t>
            </a:r>
            <a:r>
              <a:rPr lang="en-IN" sz="18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: (PO)</a:t>
            </a:r>
            <a:endParaRPr lang="en-IN" sz="1800" dirty="0">
              <a:solidFill>
                <a:srgbClr val="00206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IN" sz="18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	PO</a:t>
            </a:r>
            <a:r>
              <a:rPr lang="en-IN" sz="1800" b="1" baseline="-25000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1	</a:t>
            </a:r>
            <a:r>
              <a:rPr lang="en-IN" sz="18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To impart Geological knowledge with emphasis on courses relevant to the societal 	benefits. </a:t>
            </a:r>
          </a:p>
          <a:p>
            <a:pPr algn="just">
              <a:buNone/>
            </a:pPr>
            <a:r>
              <a:rPr lang="en-IN" sz="18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	PO</a:t>
            </a:r>
            <a:r>
              <a:rPr lang="en-IN" sz="1800" b="1" baseline="-25000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2</a:t>
            </a:r>
            <a:r>
              <a:rPr lang="en-IN" sz="18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	To enhance the information of geological science by introducing Remote Sensing 	and GIS </a:t>
            </a:r>
          </a:p>
          <a:p>
            <a:pPr algn="just">
              <a:buNone/>
            </a:pPr>
            <a:r>
              <a:rPr lang="en-IN" sz="18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	PO</a:t>
            </a:r>
            <a:r>
              <a:rPr lang="en-IN" sz="1800" b="1" baseline="-25000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3	</a:t>
            </a:r>
            <a:r>
              <a:rPr lang="en-IN" sz="18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To prepare the students to learn the subject outside the class room i.e. through 	geological field work and mapping</a:t>
            </a:r>
          </a:p>
          <a:p>
            <a:pPr algn="just">
              <a:buNone/>
            </a:pPr>
            <a:r>
              <a:rPr lang="en-IN" sz="18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	PO</a:t>
            </a:r>
            <a:r>
              <a:rPr lang="en-IN" sz="1800" b="1" baseline="-25000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4	</a:t>
            </a:r>
            <a:r>
              <a:rPr lang="en-IN" sz="18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To learn the subject by applying the theoretical knowledge in  laboratory	 	 </a:t>
            </a:r>
          </a:p>
          <a:p>
            <a:pPr algn="just">
              <a:buNone/>
            </a:pPr>
            <a:r>
              <a:rPr lang="en-IN" sz="18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	PO</a:t>
            </a:r>
            <a:r>
              <a:rPr lang="en-IN" sz="1800" b="1" baseline="-25000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5	</a:t>
            </a:r>
            <a:r>
              <a:rPr lang="en-IN" sz="18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To apply the principles of geology to carry out project dissertation </a:t>
            </a:r>
          </a:p>
          <a:p>
            <a:pPr algn="just">
              <a:buNone/>
            </a:pPr>
            <a:r>
              <a:rPr lang="en-IN" sz="18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	PO</a:t>
            </a:r>
            <a:r>
              <a:rPr lang="en-IN" sz="1800" b="1" baseline="-25000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6	</a:t>
            </a:r>
            <a:r>
              <a:rPr lang="en-IN" sz="18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To apply the classroom knowledge to mitigate the geological hazards and 	other  	environmental problems.</a:t>
            </a:r>
          </a:p>
          <a:p>
            <a:pPr algn="just">
              <a:buNone/>
            </a:pPr>
            <a:r>
              <a:rPr lang="en-IN" sz="18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	PO</a:t>
            </a:r>
            <a:r>
              <a:rPr lang="en-IN" sz="1800" b="1" baseline="-25000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7	</a:t>
            </a:r>
            <a:r>
              <a:rPr lang="en-IN" sz="18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To obtain and apply the geological information for exploring the fuels, minerals and 	Ground water</a:t>
            </a:r>
          </a:p>
          <a:p>
            <a:pPr algn="just">
              <a:buNone/>
            </a:pPr>
            <a:r>
              <a:rPr lang="en-IN" sz="18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	PO</a:t>
            </a:r>
            <a:r>
              <a:rPr lang="en-IN" sz="1800" b="1" baseline="-25000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8	</a:t>
            </a:r>
            <a:r>
              <a:rPr lang="en-IN" sz="18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To prepare the students to face and resolve the real world problems by applying 	the learnt geological knowledge</a:t>
            </a:r>
          </a:p>
          <a:p>
            <a:pPr algn="just">
              <a:buNone/>
            </a:pPr>
            <a:r>
              <a:rPr lang="en-IN" sz="1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IN" sz="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AU logo.png"/>
          <p:cNvPicPr>
            <a:picLocks noChangeAspect="1"/>
          </p:cNvPicPr>
          <p:nvPr/>
        </p:nvPicPr>
        <p:blipFill>
          <a:blip r:embed="rId2"/>
          <a:srcRect t="-3899" r="72100"/>
          <a:stretch>
            <a:fillRect/>
          </a:stretch>
        </p:blipFill>
        <p:spPr>
          <a:xfrm>
            <a:off x="10732858" y="225083"/>
            <a:ext cx="1276262" cy="128016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4019" y="576943"/>
            <a:ext cx="9497181" cy="5968999"/>
          </a:xfrm>
        </p:spPr>
        <p:txBody>
          <a:bodyPr>
            <a:noAutofit/>
          </a:bodyPr>
          <a:lstStyle/>
          <a:p>
            <a:r>
              <a:rPr lang="en-IN" sz="2000" b="1" dirty="0">
                <a:solidFill>
                  <a:srgbClr val="C0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M.Sc (Tech) Applied Geology</a:t>
            </a:r>
          </a:p>
          <a:p>
            <a:pPr>
              <a:buNone/>
            </a:pPr>
            <a:r>
              <a:rPr lang="en-IN" sz="18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   </a:t>
            </a:r>
            <a:r>
              <a:rPr lang="en-IN" sz="1800" b="1" u="sng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Programme Outcomes: (PO)</a:t>
            </a:r>
            <a:endParaRPr lang="en-IN" sz="1800" b="1" dirty="0">
              <a:solidFill>
                <a:srgbClr val="00206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IN" sz="18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	PO</a:t>
            </a:r>
            <a:r>
              <a:rPr lang="en-IN" sz="1800" b="1" baseline="-25000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1</a:t>
            </a:r>
            <a:r>
              <a:rPr lang="en-IN" sz="1800" b="1" baseline="30000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	</a:t>
            </a:r>
            <a:r>
              <a:rPr lang="en-IN" sz="18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To Impart geological information on various geological processes and 	palaeontology.</a:t>
            </a:r>
          </a:p>
          <a:p>
            <a:pPr algn="just">
              <a:buNone/>
            </a:pPr>
            <a:r>
              <a:rPr lang="en-IN" sz="18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	PO</a:t>
            </a:r>
            <a:r>
              <a:rPr lang="en-IN" sz="1800" b="1" baseline="-25000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2</a:t>
            </a:r>
            <a:r>
              <a:rPr lang="en-IN" sz="18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	To enhance knowledge of geological science with special emphasis on various  	applied aspects of Geology.</a:t>
            </a:r>
          </a:p>
          <a:p>
            <a:pPr algn="just">
              <a:buNone/>
            </a:pPr>
            <a:r>
              <a:rPr lang="en-IN" sz="18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	PO</a:t>
            </a:r>
            <a:r>
              <a:rPr lang="en-IN" sz="1800" b="1" baseline="-25000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3	</a:t>
            </a:r>
            <a:r>
              <a:rPr lang="en-IN" sz="18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To acquire data about mineral formation processes, distribution, 	occurrences and 	water resources.</a:t>
            </a:r>
          </a:p>
          <a:p>
            <a:pPr algn="just">
              <a:buNone/>
            </a:pPr>
            <a:r>
              <a:rPr lang="en-IN" sz="18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	PO</a:t>
            </a:r>
            <a:r>
              <a:rPr lang="en-IN" sz="1800" b="1" baseline="-25000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4	</a:t>
            </a:r>
            <a:r>
              <a:rPr lang="en-IN" sz="18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To get knowledge on minerals, fuels and Groundwater exploration methods 	and interpretation techniques</a:t>
            </a:r>
          </a:p>
          <a:p>
            <a:pPr algn="just">
              <a:buNone/>
            </a:pPr>
            <a:r>
              <a:rPr lang="en-IN" sz="18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	PO</a:t>
            </a:r>
            <a:r>
              <a:rPr lang="en-IN" sz="1800" b="1" baseline="-25000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5	</a:t>
            </a:r>
            <a:r>
              <a:rPr lang="en-IN" sz="18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To understand various Metallic and non- Metallic mining Methods.</a:t>
            </a:r>
          </a:p>
          <a:p>
            <a:pPr algn="just">
              <a:buNone/>
            </a:pPr>
            <a:r>
              <a:rPr lang="en-IN" sz="18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	PO</a:t>
            </a:r>
            <a:r>
              <a:rPr lang="en-IN" sz="1800" b="1" baseline="-25000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6	</a:t>
            </a:r>
            <a:r>
              <a:rPr lang="en-IN" sz="18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To impart skills on ore dressing and Mineral Beneficiation Techniques for various 	minerals </a:t>
            </a:r>
          </a:p>
          <a:p>
            <a:pPr algn="just">
              <a:buNone/>
            </a:pPr>
            <a:r>
              <a:rPr lang="en-IN" sz="18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	PO</a:t>
            </a:r>
            <a:r>
              <a:rPr lang="en-IN" sz="1800" b="1" baseline="-25000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7	</a:t>
            </a:r>
            <a:r>
              <a:rPr lang="en-IN" sz="18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To enhance knowledge about various geoenvironments, impacts of mining, civil 	structures, Environmental  Impact Assessment, pollution and  Geohazards </a:t>
            </a:r>
          </a:p>
          <a:p>
            <a:pPr algn="just">
              <a:buNone/>
            </a:pPr>
            <a:r>
              <a:rPr lang="en-IN" sz="18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	PO</a:t>
            </a:r>
            <a:r>
              <a:rPr lang="en-IN" sz="1800" b="1" baseline="-25000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8	</a:t>
            </a:r>
            <a:r>
              <a:rPr lang="en-IN" sz="18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To train students to carryout geological mapping, remote sensing and GIS  on 	various geological  terrains.</a:t>
            </a:r>
          </a:p>
          <a:p>
            <a:pPr>
              <a:buNone/>
            </a:pPr>
            <a:r>
              <a:rPr lang="en-IN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IN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AU logo.png"/>
          <p:cNvPicPr>
            <a:picLocks noChangeAspect="1"/>
          </p:cNvPicPr>
          <p:nvPr/>
        </p:nvPicPr>
        <p:blipFill>
          <a:blip r:embed="rId2"/>
          <a:srcRect t="-3899" r="72100"/>
          <a:stretch>
            <a:fillRect/>
          </a:stretch>
        </p:blipFill>
        <p:spPr>
          <a:xfrm>
            <a:off x="10732858" y="225083"/>
            <a:ext cx="1276262" cy="128016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4933" y="802703"/>
            <a:ext cx="9410341" cy="5325745"/>
          </a:xfrm>
        </p:spPr>
        <p:txBody>
          <a:bodyPr>
            <a:noAutofit/>
          </a:bodyPr>
          <a:lstStyle/>
          <a:p>
            <a:pPr marL="82296" indent="0">
              <a:buNone/>
            </a:pPr>
            <a:endParaRPr lang="en-IN" b="1" dirty="0"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IN" b="1" dirty="0">
                <a:solidFill>
                  <a:srgbClr val="C0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PO’s achievement methods</a:t>
            </a:r>
          </a:p>
          <a:p>
            <a:pPr lvl="1">
              <a:buFont typeface="Wingdings" pitchFamily="2" charset="2"/>
              <a:buChar char="§"/>
            </a:pPr>
            <a:r>
              <a:rPr lang="en-IN" sz="32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Observation of Geological features in the field </a:t>
            </a:r>
          </a:p>
          <a:p>
            <a:pPr lvl="1">
              <a:buFont typeface="Wingdings" pitchFamily="2" charset="2"/>
              <a:buChar char="§"/>
            </a:pPr>
            <a:r>
              <a:rPr lang="en-IN" sz="32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Development of observation skills</a:t>
            </a:r>
          </a:p>
          <a:p>
            <a:pPr lvl="1">
              <a:buFont typeface="Wingdings" pitchFamily="2" charset="2"/>
              <a:buChar char="§"/>
            </a:pPr>
            <a:r>
              <a:rPr lang="en-IN" sz="32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Improvement of social interaction among the students</a:t>
            </a:r>
          </a:p>
          <a:p>
            <a:pPr lvl="1">
              <a:buFont typeface="Wingdings" pitchFamily="2" charset="2"/>
              <a:buChar char="§"/>
            </a:pPr>
            <a:r>
              <a:rPr lang="en-IN" sz="32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Development of creativity skill among students</a:t>
            </a:r>
          </a:p>
          <a:p>
            <a:pPr lvl="1">
              <a:buFont typeface="Wingdings" pitchFamily="2" charset="2"/>
              <a:buChar char="§"/>
            </a:pPr>
            <a:endParaRPr lang="en-IN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AU logo.png"/>
          <p:cNvPicPr>
            <a:picLocks noChangeAspect="1"/>
          </p:cNvPicPr>
          <p:nvPr/>
        </p:nvPicPr>
        <p:blipFill>
          <a:blip r:embed="rId2"/>
          <a:srcRect t="-3899" r="72100"/>
          <a:stretch>
            <a:fillRect/>
          </a:stretch>
        </p:blipFill>
        <p:spPr>
          <a:xfrm>
            <a:off x="10732858" y="225083"/>
            <a:ext cx="1276262" cy="128016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14144" y="0"/>
            <a:ext cx="7491113" cy="141763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PO Attainment Level 
(Average PO Attainment of M.Sc Geology Program)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536873" y="1645921"/>
            <a:ext cx="4655127" cy="492944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	PO</a:t>
            </a:r>
            <a:r>
              <a:rPr kumimoji="0" lang="en-IN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1	</a:t>
            </a: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Societal benefits. 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	PO</a:t>
            </a:r>
            <a:r>
              <a:rPr kumimoji="0" lang="en-IN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2</a:t>
            </a: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	Remote 	sensing &amp; GIS 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	PO</a:t>
            </a:r>
            <a:r>
              <a:rPr kumimoji="0" lang="en-IN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3	</a:t>
            </a: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Geological field work &amp; mapping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	PO</a:t>
            </a:r>
            <a:r>
              <a:rPr kumimoji="0" lang="en-IN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4	</a:t>
            </a:r>
            <a:r>
              <a:rPr lang="en-IN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K</a:t>
            </a:r>
            <a:r>
              <a:rPr kumimoji="0" lang="en-I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nowledge</a:t>
            </a: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in laboratory 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	PO</a:t>
            </a:r>
            <a:r>
              <a:rPr kumimoji="0" lang="en-IN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5	</a:t>
            </a:r>
            <a:r>
              <a:rPr lang="en-IN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</a:t>
            </a:r>
            <a:r>
              <a:rPr kumimoji="0" lang="en-I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roject</a:t>
            </a: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dissertation 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	PO</a:t>
            </a:r>
            <a:r>
              <a:rPr kumimoji="0" lang="en-IN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6	</a:t>
            </a: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Geological hazards &amp; 	environmental problems.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	PO</a:t>
            </a:r>
            <a:r>
              <a:rPr kumimoji="0" lang="en-IN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7	</a:t>
            </a: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Fuels, minerals &amp; Ground water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	PO</a:t>
            </a:r>
            <a:r>
              <a:rPr kumimoji="0" lang="en-IN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8	</a:t>
            </a: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Real world problems</a:t>
            </a:r>
            <a:endParaRPr kumimoji="0" lang="en-IN" sz="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3876" y="1201104"/>
            <a:ext cx="6473584" cy="4349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1899375" y="6187040"/>
            <a:ext cx="4136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&gt; 85%  attain the set targets (Level 3)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PO Attainment Level 
(Average PO Attainment of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M.Sc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(Tech) Applied Geology Program)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3281" y="1498630"/>
            <a:ext cx="5681670" cy="340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7151161" y="1647305"/>
            <a:ext cx="4619661" cy="4038599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760" marR="0" lvl="0" indent="-283464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	PO</a:t>
            </a:r>
            <a:r>
              <a:rPr kumimoji="0" lang="en-IN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1</a:t>
            </a:r>
            <a:r>
              <a:rPr kumimoji="0" lang="en-IN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	</a:t>
            </a: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Geological processes &amp; 	palaeontology.</a:t>
            </a:r>
          </a:p>
          <a:p>
            <a:pPr marL="365760" marR="0" lvl="0" indent="-283464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	PO</a:t>
            </a:r>
            <a:r>
              <a:rPr kumimoji="0" lang="en-IN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2</a:t>
            </a: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	Applied aspects of Geology.</a:t>
            </a:r>
          </a:p>
          <a:p>
            <a:pPr marL="365760" marR="0" lvl="0" indent="-283464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	PO</a:t>
            </a:r>
            <a:r>
              <a:rPr kumimoji="0" lang="en-IN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3	</a:t>
            </a: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Mineral formation processes</a:t>
            </a:r>
          </a:p>
          <a:p>
            <a:pPr marL="365760" marR="0" lvl="0" indent="-283464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	PO</a:t>
            </a:r>
            <a:r>
              <a:rPr kumimoji="0" lang="en-IN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4	</a:t>
            </a: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Fuels and Groundwater 	exploration methods </a:t>
            </a:r>
          </a:p>
          <a:p>
            <a:pPr marL="365760" marR="0" lvl="0" indent="-283464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	PO</a:t>
            </a:r>
            <a:r>
              <a:rPr kumimoji="0" lang="en-IN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5	</a:t>
            </a: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Mining Methods.</a:t>
            </a:r>
          </a:p>
          <a:p>
            <a:pPr marL="365760" marR="0" lvl="0" indent="-283464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	PO</a:t>
            </a:r>
            <a:r>
              <a:rPr kumimoji="0" lang="en-IN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6	</a:t>
            </a: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Mineral Beneficiation</a:t>
            </a:r>
          </a:p>
          <a:p>
            <a:pPr marL="365760" marR="0" lvl="0" indent="-283464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	PO</a:t>
            </a:r>
            <a:r>
              <a:rPr kumimoji="0" lang="en-IN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7	</a:t>
            </a: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Geo-hazards </a:t>
            </a:r>
          </a:p>
          <a:p>
            <a:pPr marL="365760" marR="0" lvl="0" indent="-283464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	PO</a:t>
            </a:r>
            <a:r>
              <a:rPr kumimoji="0" lang="en-IN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8	</a:t>
            </a: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Geological mapping, RS &amp; GIS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50488" y="6187040"/>
            <a:ext cx="4136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&gt; 85%  attain the set targets (Level 3)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DD9F876-673C-8A71-3FCE-6C9FD669431C}"/>
              </a:ext>
            </a:extLst>
          </p:cNvPr>
          <p:cNvSpPr txBox="1"/>
          <p:nvPr/>
        </p:nvSpPr>
        <p:spPr>
          <a:xfrm>
            <a:off x="1554033" y="557939"/>
            <a:ext cx="9260958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itchFamily="2" charset="2"/>
              <a:buChar char="§"/>
            </a:pPr>
            <a:r>
              <a:rPr lang="en-IN" sz="2000" b="1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Calibri" panose="020F0502020204030204" pitchFamily="34" charset="0"/>
              </a:rPr>
              <a:t>Integration of Environmental Sustainability, Human values in the Curriculum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IN" sz="2000" b="1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Calibri" panose="020F0502020204030204" pitchFamily="34" charset="0"/>
              </a:rPr>
              <a:t>Teaching</a:t>
            </a:r>
            <a:r>
              <a:rPr lang="en-IN" sz="2000" dirty="0">
                <a:latin typeface="Cambria" pitchFamily="18" charset="0"/>
                <a:ea typeface="Cambria" pitchFamily="18" charset="0"/>
                <a:cs typeface="Calibri" panose="020F0502020204030204" pitchFamily="34" charset="0"/>
              </a:rPr>
              <a:t>: 		</a:t>
            </a:r>
            <a:r>
              <a:rPr lang="en-IN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Calibri" panose="020F0502020204030204" pitchFamily="34" charset="0"/>
              </a:rPr>
              <a:t>Environmental Geology</a:t>
            </a:r>
          </a:p>
          <a:p>
            <a:pPr marL="2286000" lvl="4" indent="-457200">
              <a:buFont typeface="Wingdings" pitchFamily="2" charset="2"/>
              <a:buChar char="§"/>
            </a:pPr>
            <a:r>
              <a:rPr lang="en-IN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Calibri" panose="020F0502020204030204" pitchFamily="34" charset="0"/>
              </a:rPr>
              <a:t>        Environmental Impact Assessment </a:t>
            </a:r>
          </a:p>
          <a:p>
            <a:pPr marL="2286000" lvl="4" indent="-457200">
              <a:buFont typeface="Wingdings" pitchFamily="2" charset="2"/>
              <a:buChar char="§"/>
            </a:pPr>
            <a:r>
              <a:rPr lang="en-IN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Calibri" panose="020F0502020204030204" pitchFamily="34" charset="0"/>
              </a:rPr>
              <a:t>        Environmental Management </a:t>
            </a:r>
          </a:p>
          <a:p>
            <a:pPr marL="2286000" lvl="4" indent="-457200">
              <a:buFont typeface="Wingdings" pitchFamily="2" charset="2"/>
              <a:buChar char="§"/>
            </a:pPr>
            <a:r>
              <a:rPr lang="en-IN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Calibri" panose="020F0502020204030204" pitchFamily="34" charset="0"/>
              </a:rPr>
              <a:t>        Sustainable Mining </a:t>
            </a:r>
          </a:p>
          <a:p>
            <a:pPr marL="2286000" lvl="4" indent="-457200">
              <a:buFont typeface="Wingdings" pitchFamily="2" charset="2"/>
              <a:buChar char="§"/>
            </a:pPr>
            <a:r>
              <a:rPr lang="en-IN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Calibri" panose="020F0502020204030204" pitchFamily="34" charset="0"/>
              </a:rPr>
              <a:t>        Coastal &amp; Marine Environment Laws</a:t>
            </a:r>
          </a:p>
          <a:p>
            <a:pPr marL="3200400" lvl="6" indent="-457200">
              <a:buFont typeface="Wingdings" pitchFamily="2" charset="2"/>
              <a:buChar char="§"/>
            </a:pPr>
            <a:endParaRPr lang="en-IN" sz="2000" b="1" dirty="0">
              <a:latin typeface="Cambria" pitchFamily="18" charset="0"/>
              <a:ea typeface="Cambria" pitchFamily="18" charset="0"/>
              <a:cs typeface="Calibri" panose="020F0502020204030204" pitchFamily="34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IN" sz="2000" b="1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Calibri" panose="020F0502020204030204" pitchFamily="34" charset="0"/>
              </a:rPr>
              <a:t>Courses with employability/Skill development/value added programmes offered</a:t>
            </a:r>
          </a:p>
          <a:p>
            <a:pPr marL="2286000" lvl="4" indent="-457200">
              <a:buFont typeface="Wingdings" pitchFamily="2" charset="2"/>
              <a:buChar char="§"/>
            </a:pPr>
            <a:r>
              <a:rPr lang="en-IN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Calibri" panose="020F0502020204030204" pitchFamily="34" charset="0"/>
              </a:rPr>
              <a:t>Geological Surveying</a:t>
            </a:r>
          </a:p>
          <a:p>
            <a:pPr marL="2286000" lvl="4" indent="-457200">
              <a:buFont typeface="Wingdings" pitchFamily="2" charset="2"/>
              <a:buChar char="§"/>
            </a:pPr>
            <a:r>
              <a:rPr lang="en-IN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Calibri" panose="020F0502020204030204" pitchFamily="34" charset="0"/>
              </a:rPr>
              <a:t>Geological Field Training</a:t>
            </a:r>
          </a:p>
          <a:p>
            <a:pPr marL="2286000" lvl="4" indent="-457200">
              <a:buFont typeface="Wingdings" pitchFamily="2" charset="2"/>
              <a:buChar char="§"/>
            </a:pPr>
            <a:r>
              <a:rPr lang="en-IN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Calibri" panose="020F0502020204030204" pitchFamily="34" charset="0"/>
              </a:rPr>
              <a:t>Geological Mapping camps</a:t>
            </a:r>
          </a:p>
          <a:p>
            <a:pPr marL="2286000" lvl="4" indent="-457200">
              <a:buFont typeface="Wingdings" pitchFamily="2" charset="2"/>
              <a:buChar char="§"/>
            </a:pPr>
            <a:r>
              <a:rPr lang="en-IN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Calibri" panose="020F0502020204030204" pitchFamily="34" charset="0"/>
              </a:rPr>
              <a:t> Mining training Programme</a:t>
            </a:r>
          </a:p>
          <a:p>
            <a:pPr marL="2286000" lvl="4" indent="-457200">
              <a:buFont typeface="Wingdings" pitchFamily="2" charset="2"/>
              <a:buChar char="§"/>
            </a:pPr>
            <a:r>
              <a:rPr lang="en-IN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Calibri" panose="020F0502020204030204" pitchFamily="34" charset="0"/>
              </a:rPr>
              <a:t> Enhance Geological Skills of the students</a:t>
            </a:r>
          </a:p>
          <a:p>
            <a:pPr marL="457200" indent="-457200"/>
            <a:r>
              <a:rPr lang="en-IN" sz="2000" b="1" dirty="0">
                <a:latin typeface="Cambria" pitchFamily="18" charset="0"/>
                <a:ea typeface="Cambria" pitchFamily="18" charset="0"/>
                <a:cs typeface="Calibri" panose="020F0502020204030204" pitchFamily="34" charset="0"/>
              </a:rPr>
              <a:t>		</a:t>
            </a:r>
          </a:p>
          <a:p>
            <a:endParaRPr lang="en-IN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U logo.png"/>
          <p:cNvPicPr>
            <a:picLocks noChangeAspect="1"/>
          </p:cNvPicPr>
          <p:nvPr/>
        </p:nvPicPr>
        <p:blipFill>
          <a:blip r:embed="rId2"/>
          <a:srcRect t="-3899" r="72100"/>
          <a:stretch>
            <a:fillRect/>
          </a:stretch>
        </p:blipFill>
        <p:spPr>
          <a:xfrm>
            <a:off x="10732858" y="225083"/>
            <a:ext cx="1276262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93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A2D0FA-C027-53A0-E309-DE729504A70A}"/>
              </a:ext>
            </a:extLst>
          </p:cNvPr>
          <p:cNvSpPr txBox="1"/>
          <p:nvPr/>
        </p:nvSpPr>
        <p:spPr>
          <a:xfrm>
            <a:off x="1729536" y="1110343"/>
            <a:ext cx="9910921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IN" sz="2800" b="1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Calibri" panose="020F0502020204030204" pitchFamily="34" charset="0"/>
              </a:rPr>
              <a:t>Student Project works</a:t>
            </a:r>
          </a:p>
          <a:p>
            <a:pPr marL="457200" indent="-457200"/>
            <a:r>
              <a:rPr lang="en-US" sz="2800" dirty="0">
                <a:latin typeface="Cambria" pitchFamily="18" charset="0"/>
                <a:ea typeface="Cambria" pitchFamily="18" charset="0"/>
              </a:rPr>
              <a:t>    </a:t>
            </a:r>
            <a:r>
              <a:rPr lang="en-US" sz="2000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	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Project work is made compulsory and has been practiced very 	qualitatively with various industries </a:t>
            </a:r>
          </a:p>
          <a:p>
            <a:pPr marL="457200" indent="-457200"/>
            <a:endParaRPr lang="en-US" sz="2000" dirty="0">
              <a:latin typeface="Cambria" pitchFamily="18" charset="0"/>
              <a:ea typeface="Cambria" pitchFamily="18" charset="0"/>
            </a:endParaRPr>
          </a:p>
          <a:p>
            <a:pPr marL="914400" lvl="1" indent="-457200">
              <a:buFont typeface="Wingdings" pitchFamily="2" charset="2"/>
              <a:buChar char="§"/>
            </a:pPr>
            <a:endParaRPr lang="en-US" sz="2000" dirty="0">
              <a:solidFill>
                <a:srgbClr val="0070C0"/>
              </a:solidFill>
              <a:latin typeface="Cambria" pitchFamily="18" charset="0"/>
              <a:ea typeface="Cambria" pitchFamily="18" charset="0"/>
            </a:endParaRPr>
          </a:p>
          <a:p>
            <a:pPr marL="914400" lvl="1" indent="-457200">
              <a:buFont typeface="Wingdings" pitchFamily="2" charset="2"/>
              <a:buChar char="§"/>
            </a:pPr>
            <a:endParaRPr lang="en-US" sz="2000" dirty="0">
              <a:solidFill>
                <a:srgbClr val="0070C0"/>
              </a:solidFill>
              <a:latin typeface="Cambria" pitchFamily="18" charset="0"/>
              <a:ea typeface="Cambria" pitchFamily="18" charset="0"/>
            </a:endParaRPr>
          </a:p>
          <a:p>
            <a:pPr marL="914400" lvl="1" indent="-457200">
              <a:buFont typeface="Wingdings" pitchFamily="2" charset="2"/>
              <a:buChar char="§"/>
            </a:pPr>
            <a:endParaRPr lang="en-US" sz="2000" dirty="0">
              <a:solidFill>
                <a:srgbClr val="0070C0"/>
              </a:solidFill>
              <a:latin typeface="Cambria" pitchFamily="18" charset="0"/>
              <a:ea typeface="Cambria" pitchFamily="18" charset="0"/>
            </a:endParaRPr>
          </a:p>
          <a:p>
            <a:pPr marL="914400" lvl="1" indent="-457200">
              <a:buFont typeface="Wingdings" pitchFamily="2" charset="2"/>
              <a:buChar char="§"/>
            </a:pPr>
            <a:endParaRPr lang="en-US" sz="2000" dirty="0">
              <a:solidFill>
                <a:srgbClr val="0070C0"/>
              </a:solidFill>
              <a:latin typeface="Cambria" pitchFamily="18" charset="0"/>
              <a:ea typeface="Cambria" pitchFamily="18" charset="0"/>
            </a:endParaRPr>
          </a:p>
          <a:p>
            <a:pPr marL="914400" lvl="1" indent="-457200">
              <a:buFont typeface="Wingdings" pitchFamily="2" charset="2"/>
              <a:buChar char="§"/>
            </a:pPr>
            <a:endParaRPr lang="en-US" sz="2000" dirty="0">
              <a:solidFill>
                <a:srgbClr val="0070C0"/>
              </a:solidFill>
              <a:latin typeface="Cambria" pitchFamily="18" charset="0"/>
              <a:ea typeface="Cambria" pitchFamily="18" charset="0"/>
            </a:endParaRPr>
          </a:p>
          <a:p>
            <a:pPr marL="914400" lvl="1" indent="-457200">
              <a:buFont typeface="Wingdings" pitchFamily="2" charset="2"/>
              <a:buChar char="§"/>
            </a:pPr>
            <a:endParaRPr lang="en-US" sz="2000" dirty="0">
              <a:solidFill>
                <a:srgbClr val="0070C0"/>
              </a:solidFill>
              <a:latin typeface="Cambria" pitchFamily="18" charset="0"/>
              <a:ea typeface="Cambria" pitchFamily="18" charset="0"/>
            </a:endParaRPr>
          </a:p>
          <a:p>
            <a:pPr marL="914400" lvl="1" indent="-457200">
              <a:buFont typeface="Wingdings" pitchFamily="2" charset="2"/>
              <a:buChar char="§"/>
            </a:pPr>
            <a:endParaRPr lang="en-US" sz="2000" dirty="0">
              <a:solidFill>
                <a:srgbClr val="0070C0"/>
              </a:solidFill>
              <a:latin typeface="Cambria" pitchFamily="18" charset="0"/>
              <a:ea typeface="Cambria" pitchFamily="18" charset="0"/>
            </a:endParaRPr>
          </a:p>
          <a:p>
            <a:pPr marL="914400" lvl="1" indent="-457200">
              <a:buFont typeface="Wingdings" pitchFamily="2" charset="2"/>
              <a:buChar char="§"/>
            </a:pPr>
            <a:endParaRPr lang="en-US" sz="2000" dirty="0">
              <a:solidFill>
                <a:srgbClr val="0070C0"/>
              </a:solidFill>
              <a:latin typeface="Cambria" pitchFamily="18" charset="0"/>
              <a:ea typeface="Cambria" pitchFamily="18" charset="0"/>
            </a:endParaRPr>
          </a:p>
          <a:p>
            <a:pPr marL="914400" lvl="1" indent="-457200">
              <a:buFont typeface="Wingdings" pitchFamily="2" charset="2"/>
              <a:buChar char="§"/>
            </a:pPr>
            <a:endParaRPr lang="en-US" sz="2000" dirty="0">
              <a:solidFill>
                <a:srgbClr val="0070C0"/>
              </a:solidFill>
              <a:latin typeface="Cambria" pitchFamily="18" charset="0"/>
              <a:ea typeface="Cambria" pitchFamily="18" charset="0"/>
            </a:endParaRPr>
          </a:p>
          <a:p>
            <a:pPr marL="914400" lvl="1" indent="-457200"/>
            <a:r>
              <a:rPr lang="en-US" sz="2000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	</a:t>
            </a:r>
            <a:endParaRPr lang="en-US" sz="2000" dirty="0">
              <a:solidFill>
                <a:srgbClr val="0070C0"/>
              </a:solidFill>
              <a:latin typeface="Cambria" pitchFamily="18" charset="0"/>
              <a:ea typeface="Cambria" pitchFamily="18" charset="0"/>
            </a:endParaRPr>
          </a:p>
          <a:p>
            <a:pPr marL="914400" lvl="1" indent="-457200"/>
            <a:endParaRPr lang="en-US" sz="1600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  <a:p>
            <a:endParaRPr lang="en-IN" sz="2800" b="1" dirty="0">
              <a:latin typeface="Cambria" pitchFamily="18" charset="0"/>
              <a:ea typeface="Cambria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U logo.png"/>
          <p:cNvPicPr>
            <a:picLocks noChangeAspect="1"/>
          </p:cNvPicPr>
          <p:nvPr/>
        </p:nvPicPr>
        <p:blipFill>
          <a:blip r:embed="rId2"/>
          <a:srcRect t="-3899" r="72100"/>
          <a:stretch>
            <a:fillRect/>
          </a:stretch>
        </p:blipFill>
        <p:spPr>
          <a:xfrm>
            <a:off x="10732858" y="225083"/>
            <a:ext cx="1276262" cy="1280160"/>
          </a:xfrm>
          <a:prstGeom prst="rect">
            <a:avLst/>
          </a:prstGeom>
        </p:spPr>
      </p:pic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525" y="2566081"/>
            <a:ext cx="2246008" cy="612548"/>
          </a:xfrm>
          <a:prstGeom prst="rect">
            <a:avLst/>
          </a:prstGeom>
        </p:spPr>
      </p:pic>
      <p:pic>
        <p:nvPicPr>
          <p:cNvPr id="8" name="Picture 7" descr="UCI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6015" y="2092475"/>
            <a:ext cx="1104727" cy="975844"/>
          </a:xfrm>
          <a:prstGeom prst="rect">
            <a:avLst/>
          </a:prstGeom>
        </p:spPr>
      </p:pic>
      <p:pic>
        <p:nvPicPr>
          <p:cNvPr id="9" name="Picture 8" descr="Hutti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7655" y="2344494"/>
            <a:ext cx="2148115" cy="687397"/>
          </a:xfrm>
          <a:prstGeom prst="rect">
            <a:avLst/>
          </a:prstGeom>
        </p:spPr>
      </p:pic>
      <p:pic>
        <p:nvPicPr>
          <p:cNvPr id="10" name="Picture 9" descr="HZL_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2940" y="3468914"/>
            <a:ext cx="1213689" cy="943046"/>
          </a:xfrm>
          <a:prstGeom prst="rect">
            <a:avLst/>
          </a:prstGeom>
        </p:spPr>
      </p:pic>
      <p:pic>
        <p:nvPicPr>
          <p:cNvPr id="11" name="Picture 10" descr="Hindustan_Copper_logo.sv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48677" y="3408461"/>
            <a:ext cx="856923" cy="1236111"/>
          </a:xfrm>
          <a:prstGeom prst="rect">
            <a:avLst/>
          </a:prstGeom>
        </p:spPr>
      </p:pic>
      <p:pic>
        <p:nvPicPr>
          <p:cNvPr id="12" name="Picture 11" descr="departement-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0890" y="3410857"/>
            <a:ext cx="2838997" cy="591458"/>
          </a:xfrm>
          <a:prstGeom prst="rect">
            <a:avLst/>
          </a:prstGeom>
        </p:spPr>
      </p:pic>
      <p:pic>
        <p:nvPicPr>
          <p:cNvPr id="13" name="Picture 12" descr="Coal_India_Logo.sv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273143" y="4466917"/>
            <a:ext cx="1045029" cy="1418627"/>
          </a:xfrm>
          <a:prstGeom prst="rect">
            <a:avLst/>
          </a:prstGeom>
        </p:spPr>
      </p:pic>
      <p:pic>
        <p:nvPicPr>
          <p:cNvPr id="14" name="Picture 13" descr="ongcLogo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976050" y="4913485"/>
            <a:ext cx="918236" cy="901073"/>
          </a:xfrm>
          <a:prstGeom prst="rect">
            <a:avLst/>
          </a:prstGeom>
        </p:spPr>
      </p:pic>
      <p:pic>
        <p:nvPicPr>
          <p:cNvPr id="15" name="Picture 14" descr="sccl-logo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66297" y="5035550"/>
            <a:ext cx="2570160" cy="68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2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400" b="1" dirty="0">
                <a:solidFill>
                  <a:srgbClr val="C0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Skill development programmes</a:t>
            </a:r>
            <a:endParaRPr lang="en-US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57250" lvl="1" indent="-457200" algn="just">
              <a:buNone/>
            </a:pPr>
            <a:r>
              <a:rPr lang="en-IN" sz="26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	</a:t>
            </a:r>
            <a:r>
              <a:rPr lang="en-IN" sz="33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1. 	GIS</a:t>
            </a:r>
          </a:p>
          <a:p>
            <a:pPr marL="857250" lvl="1" indent="-457200" algn="just">
              <a:buNone/>
            </a:pPr>
            <a:r>
              <a:rPr lang="en-IN" sz="33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	2. 	Surveying</a:t>
            </a:r>
          </a:p>
          <a:p>
            <a:pPr marL="857250" lvl="1" indent="-457200" algn="just">
              <a:buNone/>
            </a:pPr>
            <a:r>
              <a:rPr lang="en-IN" sz="33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	3. 	Students  attended online training courses 		conducted by GSI</a:t>
            </a:r>
          </a:p>
          <a:p>
            <a:pPr marL="857250" lvl="1" indent="-457200">
              <a:buNone/>
            </a:pPr>
            <a:r>
              <a:rPr lang="en-IN" sz="3300" b="1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356664" y="192314"/>
            <a:ext cx="8875908" cy="7366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A special talk was delivered by the </a:t>
            </a:r>
            <a:br>
              <a:rPr lang="en-US" sz="2000" dirty="0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Dr.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Kutuba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Rao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, Former Director General, GSI</a:t>
            </a:r>
          </a:p>
        </p:txBody>
      </p:sp>
      <p:pic>
        <p:nvPicPr>
          <p:cNvPr id="4" name="Content Placeholder 3" descr="WhatsApp Image 2023-08-04 at 4.02.47 PM (1)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4759" y="901700"/>
            <a:ext cx="5430578" cy="2442821"/>
          </a:xfrm>
        </p:spPr>
      </p:pic>
      <p:pic>
        <p:nvPicPr>
          <p:cNvPr id="5" name="Picture 4" descr="WhatsApp Image 2023-08-04 at 4.02.47 PM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09" y="3578022"/>
            <a:ext cx="5162550" cy="2322255"/>
          </a:xfrm>
          <a:prstGeom prst="rect">
            <a:avLst/>
          </a:prstGeom>
        </p:spPr>
      </p:pic>
      <p:pic>
        <p:nvPicPr>
          <p:cNvPr id="6" name="Picture 5" descr="WhatsApp Image 2023-08-04 at 4.02.48 PM (3)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0961" y="3530601"/>
            <a:ext cx="5392516" cy="2425699"/>
          </a:xfrm>
          <a:prstGeom prst="rect">
            <a:avLst/>
          </a:prstGeom>
        </p:spPr>
      </p:pic>
      <p:pic>
        <p:nvPicPr>
          <p:cNvPr id="7" name="Picture 6" descr="WhatsApp Image 2023-08-04 at 4.02.49 PM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171" y="932545"/>
            <a:ext cx="5162550" cy="2322254"/>
          </a:xfrm>
          <a:prstGeom prst="rect">
            <a:avLst/>
          </a:prstGeom>
        </p:spPr>
      </p:pic>
      <p:pic>
        <p:nvPicPr>
          <p:cNvPr id="10" name="Picture 9" descr="AU logo.png"/>
          <p:cNvPicPr>
            <a:picLocks noChangeAspect="1"/>
          </p:cNvPicPr>
          <p:nvPr/>
        </p:nvPicPr>
        <p:blipFill>
          <a:blip r:embed="rId6"/>
          <a:srcRect t="-3899" r="72100"/>
          <a:stretch>
            <a:fillRect/>
          </a:stretch>
        </p:blipFill>
        <p:spPr>
          <a:xfrm>
            <a:off x="10732858" y="225083"/>
            <a:ext cx="1276262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65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2168749-F0B7-F521-0BC8-CB185E8B3DCC}"/>
              </a:ext>
            </a:extLst>
          </p:cNvPr>
          <p:cNvSpPr txBox="1"/>
          <p:nvPr/>
        </p:nvSpPr>
        <p:spPr>
          <a:xfrm>
            <a:off x="1215190" y="1417637"/>
            <a:ext cx="106963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en-IN" sz="2400" b="1" dirty="0">
                <a:solidFill>
                  <a:srgbClr val="C0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VISION</a:t>
            </a:r>
          </a:p>
          <a:p>
            <a:pPr algn="just">
              <a:buFont typeface="Wingdings" pitchFamily="2" charset="2"/>
              <a:buChar char="§"/>
            </a:pPr>
            <a:r>
              <a:rPr lang="en-I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 	</a:t>
            </a:r>
            <a:r>
              <a:rPr lang="en-IN" sz="24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To Impart  advance training to manpower to	cater the 	needs of  the 	Nation (Geological Area)</a:t>
            </a:r>
          </a:p>
          <a:p>
            <a:pPr algn="just">
              <a:buFont typeface="Wingdings" pitchFamily="2" charset="2"/>
              <a:buChar char="§"/>
            </a:pPr>
            <a:endParaRPr lang="en-IN" sz="2400" b="1" dirty="0">
              <a:solidFill>
                <a:srgbClr val="C0000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en-IN" sz="2400" b="1" dirty="0">
                <a:solidFill>
                  <a:srgbClr val="C0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MISSION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Stimulate the academic for promotion of quality of teaching, learning and research.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undertake quality related research studies, consultancy and training programmes.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foster global competencies among students and to inculcate value system in them.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promote the use of state-of-the-art technology and quest for excellence.</a:t>
            </a:r>
            <a:endParaRPr lang="en-IN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AU logo.png"/>
          <p:cNvPicPr>
            <a:picLocks noChangeAspect="1"/>
          </p:cNvPicPr>
          <p:nvPr/>
        </p:nvPicPr>
        <p:blipFill>
          <a:blip r:embed="rId2"/>
          <a:srcRect t="-3899" r="72100"/>
          <a:stretch>
            <a:fillRect/>
          </a:stretch>
        </p:blipFill>
        <p:spPr>
          <a:xfrm>
            <a:off x="10732858" y="225083"/>
            <a:ext cx="1276262" cy="12801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7D8540-085C-4E42-AB5D-3D26E400B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VISION AND MISSION</a:t>
            </a:r>
          </a:p>
        </p:txBody>
      </p:sp>
    </p:spTree>
    <p:extLst>
      <p:ext uri="{BB962C8B-B14F-4D97-AF65-F5344CB8AC3E}">
        <p14:creationId xmlns:p14="http://schemas.microsoft.com/office/powerpoint/2010/main" val="2632703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3-08-05 at 11.37.22 A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330" y="3416300"/>
            <a:ext cx="4915733" cy="2457867"/>
          </a:xfrm>
          <a:prstGeom prst="rect">
            <a:avLst/>
          </a:prstGeom>
        </p:spPr>
      </p:pic>
      <p:pic>
        <p:nvPicPr>
          <p:cNvPr id="4" name="Picture 3" descr="WhatsApp Image 2023-08-05 at 11.24.37 AM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465" y="876300"/>
            <a:ext cx="5042731" cy="2269229"/>
          </a:xfrm>
          <a:prstGeom prst="rect">
            <a:avLst/>
          </a:prstGeom>
        </p:spPr>
      </p:pic>
      <p:pic>
        <p:nvPicPr>
          <p:cNvPr id="5" name="Picture 4" descr="WhatsApp Image 2023-08-05 at 11.24.40 AM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465" y="3416300"/>
            <a:ext cx="5042731" cy="2269229"/>
          </a:xfrm>
          <a:prstGeom prst="rect">
            <a:avLst/>
          </a:prstGeom>
        </p:spPr>
      </p:pic>
      <p:pic>
        <p:nvPicPr>
          <p:cNvPr id="6" name="Picture 5" descr="WhatsApp Image 2023-08-05 at 11.24.36 AM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330" y="965199"/>
            <a:ext cx="4772835" cy="214777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922866" y="177800"/>
            <a:ext cx="10443633" cy="685800"/>
          </a:xfrm>
        </p:spPr>
        <p:txBody>
          <a:bodyPr/>
          <a:lstStyle/>
          <a:p>
            <a:pPr algn="just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Lecture on Environmental Geology delivered by Prof. A.S.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Venkatesh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, Head, IIT (ISM),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Dhanbad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Picture 8" descr="AU logo.png"/>
          <p:cNvPicPr>
            <a:picLocks noChangeAspect="1"/>
          </p:cNvPicPr>
          <p:nvPr/>
        </p:nvPicPr>
        <p:blipFill>
          <a:blip r:embed="rId6"/>
          <a:srcRect t="-3899" r="72100"/>
          <a:stretch>
            <a:fillRect/>
          </a:stretch>
        </p:blipFill>
        <p:spPr>
          <a:xfrm>
            <a:off x="11212498" y="304799"/>
            <a:ext cx="979502" cy="98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75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376879" y="637953"/>
            <a:ext cx="9994110" cy="58420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Lecture on “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Petrology of Alkaline Rocks of India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” was delivered by the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Debajyoti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Paul, Department of Earth Sciences, IIT Kanpur on 12-12-2022</a:t>
            </a:r>
          </a:p>
        </p:txBody>
      </p:sp>
      <p:pic>
        <p:nvPicPr>
          <p:cNvPr id="6" name="Content Placeholder 3" descr="WhatsApp Image 2023-08-04 at 4.02.44 PM (1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940" y="1616149"/>
            <a:ext cx="10234820" cy="4603898"/>
          </a:xfrm>
          <a:prstGeom prst="rect">
            <a:avLst/>
          </a:prstGeom>
        </p:spPr>
      </p:pic>
      <p:pic>
        <p:nvPicPr>
          <p:cNvPr id="9" name="Picture 8" descr="AU logo.png"/>
          <p:cNvPicPr>
            <a:picLocks noChangeAspect="1"/>
          </p:cNvPicPr>
          <p:nvPr/>
        </p:nvPicPr>
        <p:blipFill>
          <a:blip r:embed="rId4"/>
          <a:srcRect t="-3899" r="72100"/>
          <a:stretch>
            <a:fillRect/>
          </a:stretch>
        </p:blipFill>
        <p:spPr>
          <a:xfrm>
            <a:off x="10732858" y="225083"/>
            <a:ext cx="1276262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3233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620762" y="442685"/>
            <a:ext cx="8596668" cy="444500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Lecture on Bauxite Deposits of India by Dr. PK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Ramam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WhatsApp Image 2023-08-04 at 4.02.09 PM.jpe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84432" y="1424878"/>
            <a:ext cx="9454545" cy="4252908"/>
          </a:xfrm>
        </p:spPr>
      </p:pic>
      <p:pic>
        <p:nvPicPr>
          <p:cNvPr id="10" name="Picture 9" descr="AU logo.png"/>
          <p:cNvPicPr>
            <a:picLocks noChangeAspect="1"/>
          </p:cNvPicPr>
          <p:nvPr/>
        </p:nvPicPr>
        <p:blipFill>
          <a:blip r:embed="rId4"/>
          <a:srcRect t="-3899" r="72100"/>
          <a:stretch>
            <a:fillRect/>
          </a:stretch>
        </p:blipFill>
        <p:spPr>
          <a:xfrm>
            <a:off x="10732858" y="225083"/>
            <a:ext cx="1276262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1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39020" y="290286"/>
            <a:ext cx="8596668" cy="49530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Training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programme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organised with collaboration INTACH, Visakhapatnam </a:t>
            </a:r>
          </a:p>
        </p:txBody>
      </p:sp>
      <p:pic>
        <p:nvPicPr>
          <p:cNvPr id="13" name="Content Placeholder 12" descr="WhatsApp Image 2023-08-05 at 9.57.43 AM (2).jpe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1062039" y="927298"/>
            <a:ext cx="3421062" cy="2565797"/>
          </a:xfrm>
        </p:spPr>
      </p:pic>
      <p:pic>
        <p:nvPicPr>
          <p:cNvPr id="14" name="Picture 13" descr="WhatsApp Image 2023-08-05 at 9.57.43 AM (1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910" y="935100"/>
            <a:ext cx="5728890" cy="2578000"/>
          </a:xfrm>
          <a:prstGeom prst="rect">
            <a:avLst/>
          </a:prstGeom>
        </p:spPr>
      </p:pic>
      <p:pic>
        <p:nvPicPr>
          <p:cNvPr id="20" name="Picture 19" descr="WhatsApp Image 2023-08-05 at 9.57.43 AM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48950" y="1682750"/>
            <a:ext cx="3086100" cy="6858000"/>
          </a:xfrm>
          <a:prstGeom prst="rect">
            <a:avLst/>
          </a:prstGeom>
        </p:spPr>
      </p:pic>
      <p:pic>
        <p:nvPicPr>
          <p:cNvPr id="8" name="Picture 7" descr="AU logo.png"/>
          <p:cNvPicPr>
            <a:picLocks noChangeAspect="1"/>
          </p:cNvPicPr>
          <p:nvPr/>
        </p:nvPicPr>
        <p:blipFill>
          <a:blip r:embed="rId5"/>
          <a:srcRect t="-3899" r="72100"/>
          <a:stretch>
            <a:fillRect/>
          </a:stretch>
        </p:blipFill>
        <p:spPr>
          <a:xfrm>
            <a:off x="10732858" y="225083"/>
            <a:ext cx="1276262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807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507" y="432093"/>
            <a:ext cx="8369972" cy="2146300"/>
          </a:xfrm>
        </p:spPr>
        <p:txBody>
          <a:bodyPr>
            <a:noAutofit/>
          </a:bodyPr>
          <a:lstStyle/>
          <a:p>
            <a:pPr algn="just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Workshop on Introduction to Seismic Interpretation </a:t>
            </a:r>
            <a:br>
              <a:rPr lang="en-US" sz="2000" dirty="0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Dr.DM Nathaniel, Director, Nate Petroleum Development &amp; Research LLP,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Navi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Mumbai on 17-10-2022.</a:t>
            </a:r>
          </a:p>
        </p:txBody>
      </p:sp>
      <p:pic>
        <p:nvPicPr>
          <p:cNvPr id="4" name="Content Placeholder 3" descr="IMG202210171622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5507" y="2167939"/>
            <a:ext cx="9258409" cy="4464978"/>
          </a:xfrm>
          <a:prstGeom prst="rect">
            <a:avLst/>
          </a:prstGeom>
        </p:spPr>
      </p:pic>
      <p:pic>
        <p:nvPicPr>
          <p:cNvPr id="7" name="Picture 6" descr="AU logo.png"/>
          <p:cNvPicPr>
            <a:picLocks noChangeAspect="1"/>
          </p:cNvPicPr>
          <p:nvPr/>
        </p:nvPicPr>
        <p:blipFill>
          <a:blip r:embed="rId3"/>
          <a:srcRect t="-3899" r="72100"/>
          <a:stretch>
            <a:fillRect/>
          </a:stretch>
        </p:blipFill>
        <p:spPr>
          <a:xfrm>
            <a:off x="10732858" y="225083"/>
            <a:ext cx="1276262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086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20" y="572408"/>
            <a:ext cx="8596668" cy="5527012"/>
          </a:xfrm>
        </p:spPr>
        <p:txBody>
          <a:bodyPr/>
          <a:lstStyle/>
          <a:p>
            <a:pPr marL="457200" indent="-457200">
              <a:buFont typeface="Wingdings" pitchFamily="2" charset="2"/>
              <a:buChar char="§"/>
            </a:pPr>
            <a:r>
              <a:rPr lang="en-IN" sz="2000" b="1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Feedback for curriculum collected and analysed report	</a:t>
            </a:r>
            <a:endParaRPr lang="en-IN" sz="2000" b="1" dirty="0">
              <a:solidFill>
                <a:srgbClr val="00206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marL="914400" lvl="1" indent="-457200">
              <a:buFont typeface="Wingdings" pitchFamily="2" charset="2"/>
              <a:buChar char="§"/>
            </a:pPr>
            <a:r>
              <a:rPr lang="en-IN" sz="2000" b="1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Student, Faculty, Alumni, Parents, Employee, ONLINE</a:t>
            </a:r>
          </a:p>
          <a:p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AU logo.png"/>
          <p:cNvPicPr>
            <a:picLocks noChangeAspect="1"/>
          </p:cNvPicPr>
          <p:nvPr/>
        </p:nvPicPr>
        <p:blipFill>
          <a:blip r:embed="rId2"/>
          <a:srcRect t="-3899" r="72100"/>
          <a:stretch>
            <a:fillRect/>
          </a:stretch>
        </p:blipFill>
        <p:spPr>
          <a:xfrm>
            <a:off x="10732858" y="225083"/>
            <a:ext cx="1276262" cy="1280160"/>
          </a:xfrm>
          <a:prstGeom prst="rect">
            <a:avLst/>
          </a:prstGeom>
        </p:spPr>
      </p:pic>
      <p:pic>
        <p:nvPicPr>
          <p:cNvPr id="76801" name="Picture 1"/>
          <p:cNvPicPr>
            <a:picLocks noChangeAspect="1" noChangeArrowheads="1"/>
          </p:cNvPicPr>
          <p:nvPr/>
        </p:nvPicPr>
        <p:blipFill>
          <a:blip r:embed="rId3" cstate="print"/>
          <a:srcRect l="6534" t="2368" r="3693" b="3063"/>
          <a:stretch>
            <a:fillRect/>
          </a:stretch>
        </p:blipFill>
        <p:spPr bwMode="auto">
          <a:xfrm>
            <a:off x="295233" y="1529180"/>
            <a:ext cx="2927652" cy="457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4335" y="1521502"/>
            <a:ext cx="3375900" cy="447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3rd Semester M.Sc Geology Student Feedback form_page-00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6032662" y="2298337"/>
            <a:ext cx="3947073" cy="2788815"/>
          </a:xfrm>
          <a:prstGeom prst="rect">
            <a:avLst/>
          </a:prstGeom>
        </p:spPr>
      </p:pic>
      <p:pic>
        <p:nvPicPr>
          <p:cNvPr id="7" name="Picture 6" descr="Parent Feedback From 2021-2022_page-00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40607" y="1634323"/>
            <a:ext cx="2951393" cy="428679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2988" y="344555"/>
          <a:ext cx="11974882" cy="6421727"/>
        </p:xfrm>
        <a:graphic>
          <a:graphicData uri="http://schemas.openxmlformats.org/drawingml/2006/table">
            <a:tbl>
              <a:tblPr/>
              <a:tblGrid>
                <a:gridCol w="2368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12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63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590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87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rgbClr val="212529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Name</a:t>
                      </a:r>
                      <a:endParaRPr lang="en-IN" sz="1400" dirty="0">
                        <a:latin typeface="Cambria" pitchFamily="18" charset="0"/>
                        <a:ea typeface="Cambria" pitchFamily="18" charset="0"/>
                        <a:cs typeface="Gautam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rgbClr val="212529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Designation</a:t>
                      </a:r>
                      <a:endParaRPr lang="en-IN" sz="1400" dirty="0">
                        <a:latin typeface="Cambria" pitchFamily="18" charset="0"/>
                        <a:ea typeface="Cambria" pitchFamily="18" charset="0"/>
                        <a:cs typeface="Gautam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 err="1"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Vidwan</a:t>
                      </a:r>
                      <a:r>
                        <a:rPr lang="en-IN" sz="1400" b="1" dirty="0"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 Link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rgbClr val="212529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Specialization</a:t>
                      </a:r>
                      <a:endParaRPr lang="en-IN" sz="1400" dirty="0">
                        <a:latin typeface="Cambria" pitchFamily="18" charset="0"/>
                        <a:ea typeface="Cambria" pitchFamily="18" charset="0"/>
                        <a:cs typeface="Gautam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09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dirty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Prof. </a:t>
                      </a:r>
                      <a:r>
                        <a:rPr lang="en-IN" sz="1400" b="1" dirty="0" err="1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K.S.N.Reddy</a:t>
                      </a:r>
                      <a:endParaRPr lang="en-IN" sz="1400" b="1" dirty="0">
                        <a:solidFill>
                          <a:schemeClr val="tx1"/>
                        </a:solidFill>
                        <a:latin typeface="Cambria" pitchFamily="18" charset="0"/>
                        <a:ea typeface="Cambria" pitchFamily="18" charset="0"/>
                        <a:cs typeface="Gautami"/>
                      </a:endParaRP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rgbClr val="212529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Professor &amp;</a:t>
                      </a:r>
                      <a:br>
                        <a:rPr lang="en-IN" sz="1400" b="1" dirty="0">
                          <a:solidFill>
                            <a:srgbClr val="212529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</a:br>
                      <a:r>
                        <a:rPr lang="en-IN" sz="1400" b="1" dirty="0">
                          <a:solidFill>
                            <a:srgbClr val="212529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Head of the Department</a:t>
                      </a:r>
                      <a:endParaRPr lang="en-IN" sz="1400" b="1" dirty="0">
                        <a:latin typeface="Cambria" pitchFamily="18" charset="0"/>
                        <a:ea typeface="Cambria" pitchFamily="18" charset="0"/>
                        <a:cs typeface="Gautami"/>
                      </a:endParaRP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  <a:hlinkClick r:id="rId2"/>
                        </a:rPr>
                        <a:t>https://vidwan.inflibnet.ac.in/profile/223409</a:t>
                      </a:r>
                      <a:r>
                        <a:rPr lang="en-IN" sz="1200" b="1" dirty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 </a:t>
                      </a: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solidFill>
                            <a:srgbClr val="212529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Marine Geology and Placers</a:t>
                      </a:r>
                      <a:endParaRPr lang="en-IN" sz="1200" b="1" dirty="0">
                        <a:latin typeface="Cambria" pitchFamily="18" charset="0"/>
                        <a:ea typeface="Cambria" pitchFamily="18" charset="0"/>
                        <a:cs typeface="Gautami"/>
                      </a:endParaRP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109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dirty="0"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Prof. </a:t>
                      </a:r>
                      <a:r>
                        <a:rPr lang="en-IN" sz="1400" b="1" dirty="0" err="1"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E.N.DhananjayaRao</a:t>
                      </a:r>
                      <a:endParaRPr lang="en-IN" sz="1400" b="1" dirty="0">
                        <a:latin typeface="Cambria" pitchFamily="18" charset="0"/>
                        <a:ea typeface="Cambria" pitchFamily="18" charset="0"/>
                        <a:cs typeface="Gautami"/>
                      </a:endParaRP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rgbClr val="212529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Professor &amp; Chairman PG Board of Studies</a:t>
                      </a:r>
                      <a:endParaRPr lang="en-IN" sz="1400" b="1" dirty="0">
                        <a:latin typeface="Cambria" pitchFamily="18" charset="0"/>
                        <a:ea typeface="Cambria" pitchFamily="18" charset="0"/>
                        <a:cs typeface="Gautami"/>
                      </a:endParaRP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  <a:hlinkClick r:id="rId3"/>
                        </a:rPr>
                        <a:t>https://vidwan.inflibnet.ac.in/profile/223421</a:t>
                      </a:r>
                      <a:r>
                        <a:rPr lang="en-IN" sz="1200" b="1" dirty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 </a:t>
                      </a: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solidFill>
                            <a:srgbClr val="212529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Geomorphology,</a:t>
                      </a:r>
                      <a:br>
                        <a:rPr lang="en-IN" sz="1200" b="1" dirty="0">
                          <a:solidFill>
                            <a:srgbClr val="212529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</a:br>
                      <a:r>
                        <a:rPr lang="en-IN" sz="1200" b="1" dirty="0">
                          <a:solidFill>
                            <a:srgbClr val="212529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Remote Sensing/GIS applications</a:t>
                      </a:r>
                      <a:endParaRPr lang="en-IN" sz="1200" b="1" dirty="0">
                        <a:latin typeface="Cambria" pitchFamily="18" charset="0"/>
                        <a:ea typeface="Cambria" pitchFamily="18" charset="0"/>
                        <a:cs typeface="Gautami"/>
                      </a:endParaRP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367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Dr. A. </a:t>
                      </a:r>
                      <a:r>
                        <a:rPr lang="en-IN" sz="1400" b="1" dirty="0" err="1"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Santharam</a:t>
                      </a:r>
                      <a:endParaRPr lang="en-IN" sz="1400" b="1" dirty="0">
                        <a:latin typeface="Cambria" pitchFamily="18" charset="0"/>
                        <a:ea typeface="Cambria" pitchFamily="18" charset="0"/>
                        <a:cs typeface="Gautami"/>
                      </a:endParaRP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rgbClr val="212529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Professor</a:t>
                      </a:r>
                      <a:endParaRPr lang="en-IN" sz="1400" b="1" dirty="0">
                        <a:latin typeface="Cambria" pitchFamily="18" charset="0"/>
                        <a:ea typeface="Cambria" pitchFamily="18" charset="0"/>
                        <a:cs typeface="Gautami"/>
                      </a:endParaRP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Cambria" pitchFamily="18" charset="0"/>
                          <a:ea typeface="Cambria" pitchFamily="18" charset="0"/>
                          <a:cs typeface="Gautami"/>
                          <a:hlinkClick r:id="rId4"/>
                        </a:rPr>
                        <a:t>https://vidwan.inflibnet.ac.in/profile/245052</a:t>
                      </a:r>
                      <a:r>
                        <a:rPr lang="en-IN" sz="1200" b="1" dirty="0"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 </a:t>
                      </a: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solidFill>
                            <a:srgbClr val="212529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Mining, Mineral Economics</a:t>
                      </a:r>
                      <a:endParaRPr lang="en-IN" sz="1200" b="1" dirty="0">
                        <a:latin typeface="Cambria" pitchFamily="18" charset="0"/>
                        <a:ea typeface="Cambria" pitchFamily="18" charset="0"/>
                        <a:cs typeface="Gautami"/>
                      </a:endParaRP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109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 err="1"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Dr.G.Narayana</a:t>
                      </a:r>
                      <a:r>
                        <a:rPr lang="en-IN" sz="1400" b="1" dirty="0"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 </a:t>
                      </a:r>
                      <a:r>
                        <a:rPr lang="en-IN" sz="1400" b="1" dirty="0" err="1"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Rao</a:t>
                      </a:r>
                      <a:endParaRPr lang="en-IN" sz="1400" b="1" dirty="0">
                        <a:latin typeface="Cambria" pitchFamily="18" charset="0"/>
                        <a:ea typeface="Cambria" pitchFamily="18" charset="0"/>
                        <a:cs typeface="Gautami"/>
                      </a:endParaRP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dirty="0">
                          <a:solidFill>
                            <a:srgbClr val="212529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Professor</a:t>
                      </a:r>
                      <a:endParaRPr lang="en-IN" sz="1400" b="1" dirty="0">
                        <a:latin typeface="Cambria" pitchFamily="18" charset="0"/>
                        <a:ea typeface="Cambria" pitchFamily="18" charset="0"/>
                        <a:cs typeface="Gautami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IN" sz="1400" b="1" dirty="0">
                        <a:latin typeface="Cambria" pitchFamily="18" charset="0"/>
                        <a:ea typeface="Cambria" pitchFamily="18" charset="0"/>
                        <a:cs typeface="Gautami"/>
                      </a:endParaRP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Cambria" pitchFamily="18" charset="0"/>
                          <a:ea typeface="Cambria" pitchFamily="18" charset="0"/>
                          <a:cs typeface="Gautami"/>
                          <a:hlinkClick r:id="rId5"/>
                        </a:rPr>
                        <a:t>https://andhrauniversity.irins.org/profile/245042</a:t>
                      </a:r>
                      <a:r>
                        <a:rPr lang="en-IN" sz="1200" b="1" dirty="0"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 </a:t>
                      </a: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dirty="0">
                          <a:solidFill>
                            <a:srgbClr val="212529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Petroleum Geology, Sedimentology, Fuel Geology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IN" sz="1200" b="1" dirty="0">
                        <a:latin typeface="Cambria" pitchFamily="18" charset="0"/>
                        <a:ea typeface="Cambria" pitchFamily="18" charset="0"/>
                        <a:cs typeface="Gautami"/>
                      </a:endParaRP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367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 err="1"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Dr.A</a:t>
                      </a:r>
                      <a:r>
                        <a:rPr lang="en-IN" sz="1400" b="1" dirty="0"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. </a:t>
                      </a:r>
                      <a:r>
                        <a:rPr lang="en-IN" sz="1400" b="1" dirty="0" err="1"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Yugandhra</a:t>
                      </a:r>
                      <a:r>
                        <a:rPr lang="en-IN" sz="1400" b="1" dirty="0"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 </a:t>
                      </a:r>
                      <a:r>
                        <a:rPr lang="en-IN" sz="1400" b="1" dirty="0" err="1"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Rao</a:t>
                      </a:r>
                      <a:endParaRPr lang="en-IN" sz="1400" b="1" dirty="0">
                        <a:latin typeface="Cambria" pitchFamily="18" charset="0"/>
                        <a:ea typeface="Cambria" pitchFamily="18" charset="0"/>
                        <a:cs typeface="Gautami"/>
                      </a:endParaRP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dirty="0">
                          <a:solidFill>
                            <a:srgbClr val="212529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Professor</a:t>
                      </a:r>
                      <a:endParaRPr lang="en-IN" sz="1400" b="1" dirty="0">
                        <a:latin typeface="Cambria" pitchFamily="18" charset="0"/>
                        <a:ea typeface="Cambria" pitchFamily="18" charset="0"/>
                        <a:cs typeface="Gautami"/>
                      </a:endParaRP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Cambria" pitchFamily="18" charset="0"/>
                          <a:ea typeface="Cambria" pitchFamily="18" charset="0"/>
                          <a:cs typeface="Gautami"/>
                          <a:hlinkClick r:id="rId6"/>
                        </a:rPr>
                        <a:t>https://vidwan.inflibnet.ac.in/profile/245097</a:t>
                      </a:r>
                      <a:r>
                        <a:rPr lang="en-IN" sz="1200" b="1" dirty="0"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 </a:t>
                      </a: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dirty="0">
                          <a:solidFill>
                            <a:srgbClr val="212529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Marine Geology, Environmental Geology &amp; Mineral Exploration</a:t>
                      </a:r>
                      <a:endParaRPr lang="en-IN" sz="1200" b="1" dirty="0">
                        <a:latin typeface="Cambria" pitchFamily="18" charset="0"/>
                        <a:ea typeface="Cambria" pitchFamily="18" charset="0"/>
                        <a:cs typeface="Gautami"/>
                      </a:endParaRP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367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 err="1"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Dr.A.V.S.S</a:t>
                      </a:r>
                      <a:r>
                        <a:rPr lang="en-IN" sz="1400" b="1" dirty="0"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 </a:t>
                      </a:r>
                      <a:r>
                        <a:rPr lang="en-IN" sz="1400" b="1" dirty="0" err="1"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Anand</a:t>
                      </a:r>
                      <a:endParaRPr lang="en-IN" sz="1400" b="1" dirty="0">
                        <a:latin typeface="Cambria" pitchFamily="18" charset="0"/>
                        <a:ea typeface="Cambria" pitchFamily="18" charset="0"/>
                        <a:cs typeface="Gautami"/>
                      </a:endParaRP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dirty="0">
                          <a:solidFill>
                            <a:srgbClr val="212529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Professor</a:t>
                      </a:r>
                      <a:endParaRPr lang="en-IN" sz="1400" b="1" dirty="0">
                        <a:latin typeface="Cambria" pitchFamily="18" charset="0"/>
                        <a:ea typeface="Cambria" pitchFamily="18" charset="0"/>
                        <a:cs typeface="Gautami"/>
                      </a:endParaRP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Cambria" pitchFamily="18" charset="0"/>
                          <a:ea typeface="Cambria" pitchFamily="18" charset="0"/>
                          <a:cs typeface="Gautami"/>
                          <a:hlinkClick r:id="rId7"/>
                        </a:rPr>
                        <a:t>https://vidwan.inflibnet.ac.in/profile/244297</a:t>
                      </a:r>
                      <a:r>
                        <a:rPr lang="en-IN" sz="1200" b="1" dirty="0"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 </a:t>
                      </a: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solidFill>
                            <a:srgbClr val="212529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Hydrogeology, Remote Sensing &amp; GIS</a:t>
                      </a:r>
                      <a:endParaRPr lang="en-IN" sz="1200" b="1" dirty="0">
                        <a:latin typeface="Cambria" pitchFamily="18" charset="0"/>
                        <a:ea typeface="Cambria" pitchFamily="18" charset="0"/>
                        <a:cs typeface="Gautami"/>
                      </a:endParaRP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367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dirty="0"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Dr. N. </a:t>
                      </a:r>
                      <a:r>
                        <a:rPr lang="en-IN" sz="1400" b="1" dirty="0" err="1"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Kutumba</a:t>
                      </a:r>
                      <a:r>
                        <a:rPr lang="en-IN" sz="1400" b="1" dirty="0"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 </a:t>
                      </a:r>
                      <a:r>
                        <a:rPr lang="en-IN" sz="1400" b="1" dirty="0" err="1"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rao</a:t>
                      </a:r>
                      <a:endParaRPr lang="en-IN" sz="1400" b="1" dirty="0">
                        <a:latin typeface="Cambria" pitchFamily="18" charset="0"/>
                        <a:ea typeface="Cambria" pitchFamily="18" charset="0"/>
                        <a:cs typeface="Gautami"/>
                      </a:endParaRP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solidFill>
                            <a:srgbClr val="212529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Professor (Professor of practice)</a:t>
                      </a:r>
                      <a:endParaRPr lang="en-IN" sz="1200" b="1" dirty="0">
                        <a:latin typeface="Cambria" pitchFamily="18" charset="0"/>
                        <a:ea typeface="Cambria" pitchFamily="18" charset="0"/>
                        <a:cs typeface="Gautami"/>
                      </a:endParaRP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Cambria" pitchFamily="18" charset="0"/>
                          <a:ea typeface="Cambria" pitchFamily="18" charset="0"/>
                          <a:cs typeface="Gautami"/>
                          <a:hlinkClick r:id="rId8"/>
                        </a:rPr>
                        <a:t>https://vidwan.inflibnet.ac.in/profile/443869</a:t>
                      </a:r>
                      <a:endParaRPr lang="en-IN" sz="1200" b="1" dirty="0">
                        <a:latin typeface="Cambria" pitchFamily="18" charset="0"/>
                        <a:ea typeface="Cambria" pitchFamily="18" charset="0"/>
                        <a:cs typeface="Gautami"/>
                      </a:endParaRP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solidFill>
                            <a:srgbClr val="212529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Stratigraphy</a:t>
                      </a:r>
                      <a:endParaRPr lang="en-IN" sz="1200" b="1" dirty="0">
                        <a:latin typeface="Cambria" pitchFamily="18" charset="0"/>
                        <a:ea typeface="Cambria" pitchFamily="18" charset="0"/>
                        <a:cs typeface="Gautami"/>
                      </a:endParaRP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1367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dirty="0"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Dr. B. L. </a:t>
                      </a:r>
                      <a:r>
                        <a:rPr lang="en-IN" sz="1400" b="1" dirty="0" err="1"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Narasayya</a:t>
                      </a:r>
                      <a:endParaRPr lang="en-IN" sz="1400" b="1" dirty="0">
                        <a:latin typeface="Cambria" pitchFamily="18" charset="0"/>
                        <a:ea typeface="Cambria" pitchFamily="18" charset="0"/>
                        <a:cs typeface="Gautami"/>
                      </a:endParaRP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solidFill>
                            <a:srgbClr val="212529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Professor (Professor of practice)</a:t>
                      </a:r>
                      <a:endParaRPr lang="en-IN" sz="1200" b="1" dirty="0">
                        <a:latin typeface="Cambria" pitchFamily="18" charset="0"/>
                        <a:ea typeface="Cambria" pitchFamily="18" charset="0"/>
                        <a:cs typeface="Gautami"/>
                      </a:endParaRP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Cambria" pitchFamily="18" charset="0"/>
                          <a:ea typeface="Cambria" pitchFamily="18" charset="0"/>
                          <a:cs typeface="Gautami"/>
                          <a:hlinkClick r:id="rId9"/>
                        </a:rPr>
                        <a:t>https://vidwan.inflibnet.ac.in/profile/443865</a:t>
                      </a:r>
                      <a:endParaRPr lang="en-IN" sz="1200" b="1" dirty="0">
                        <a:latin typeface="Cambria" pitchFamily="18" charset="0"/>
                        <a:ea typeface="Cambria" pitchFamily="18" charset="0"/>
                        <a:cs typeface="Gautami"/>
                      </a:endParaRP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solidFill>
                            <a:srgbClr val="212529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Mineralogy</a:t>
                      </a:r>
                      <a:endParaRPr lang="en-IN" sz="1200" b="1" dirty="0">
                        <a:latin typeface="Cambria" pitchFamily="18" charset="0"/>
                        <a:ea typeface="Cambria" pitchFamily="18" charset="0"/>
                        <a:cs typeface="Gautami"/>
                      </a:endParaRP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1367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b="1" u="none" strike="noStrike" dirty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Dr. J. </a:t>
                      </a:r>
                      <a:r>
                        <a:rPr lang="en-IN" sz="1400" b="1" u="none" strike="noStrike" dirty="0" err="1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Venkata</a:t>
                      </a:r>
                      <a:r>
                        <a:rPr lang="en-IN" sz="1400" b="1" u="none" strike="noStrike" dirty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 </a:t>
                      </a:r>
                      <a:r>
                        <a:rPr lang="en-IN" sz="1400" b="1" u="none" strike="noStrike" dirty="0" err="1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Ramana</a:t>
                      </a:r>
                      <a:endParaRPr lang="en-IN" sz="1400" b="1" dirty="0">
                        <a:solidFill>
                          <a:schemeClr val="tx1"/>
                        </a:solidFill>
                        <a:latin typeface="Cambria" pitchFamily="18" charset="0"/>
                        <a:ea typeface="Cambria" pitchFamily="18" charset="0"/>
                        <a:cs typeface="Gautami"/>
                      </a:endParaRP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rgbClr val="212529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Assistant Professor(C)</a:t>
                      </a:r>
                      <a:endParaRPr lang="en-IN" sz="1400" b="1" dirty="0">
                        <a:latin typeface="Cambria" pitchFamily="18" charset="0"/>
                        <a:ea typeface="Cambria" pitchFamily="18" charset="0"/>
                        <a:cs typeface="Gautami"/>
                      </a:endParaRP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Cambria" pitchFamily="18" charset="0"/>
                          <a:ea typeface="Cambria" pitchFamily="18" charset="0"/>
                          <a:cs typeface="Gautami"/>
                          <a:hlinkClick r:id="rId10"/>
                        </a:rPr>
                        <a:t>https://vidwan.inflibnet.ac.in/profile/244882</a:t>
                      </a:r>
                      <a:r>
                        <a:rPr lang="en-IN" sz="1200" b="1" dirty="0"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 </a:t>
                      </a: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solidFill>
                            <a:srgbClr val="212529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Mineral Exploration , Economic Geology, Mineralogy &amp; Surveying</a:t>
                      </a:r>
                      <a:endParaRPr lang="en-IN" sz="1200" b="1" dirty="0">
                        <a:latin typeface="Cambria" pitchFamily="18" charset="0"/>
                        <a:ea typeface="Cambria" pitchFamily="18" charset="0"/>
                        <a:cs typeface="Gautami"/>
                      </a:endParaRP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8592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b="1" u="none" strike="noStrike" dirty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Dr. M. </a:t>
                      </a:r>
                      <a:r>
                        <a:rPr lang="en-IN" sz="1400" b="1" u="none" strike="noStrike" dirty="0" err="1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Srinivasa</a:t>
                      </a:r>
                      <a:r>
                        <a:rPr lang="en-IN" sz="1400" b="1" u="none" strike="noStrike" dirty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 </a:t>
                      </a:r>
                      <a:r>
                        <a:rPr lang="en-IN" sz="1400" b="1" u="none" strike="noStrike" dirty="0" err="1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Rao</a:t>
                      </a:r>
                      <a:endParaRPr lang="en-IN" sz="1400" b="1" dirty="0">
                        <a:solidFill>
                          <a:schemeClr val="tx1"/>
                        </a:solidFill>
                        <a:latin typeface="Cambria" pitchFamily="18" charset="0"/>
                        <a:ea typeface="Cambria" pitchFamily="18" charset="0"/>
                        <a:cs typeface="Gautami"/>
                      </a:endParaRP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rgbClr val="212529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Assistant Professor(C)</a:t>
                      </a:r>
                      <a:endParaRPr lang="en-IN" sz="1400" b="1" dirty="0">
                        <a:latin typeface="Cambria" pitchFamily="18" charset="0"/>
                        <a:ea typeface="Cambria" pitchFamily="18" charset="0"/>
                        <a:cs typeface="Gautami"/>
                      </a:endParaRP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Cambria" pitchFamily="18" charset="0"/>
                          <a:ea typeface="Cambria" pitchFamily="18" charset="0"/>
                          <a:cs typeface="Gautami"/>
                          <a:hlinkClick r:id="rId11"/>
                        </a:rPr>
                        <a:t>https://vidwan.inflibnet.ac.in/profile/244886</a:t>
                      </a:r>
                      <a:r>
                        <a:rPr lang="en-IN" sz="1200" b="1" dirty="0"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 </a:t>
                      </a: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solidFill>
                            <a:srgbClr val="212529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Geo Chemistry and isotope Geology , Structural Geology and tectonics, Economic Geology and Sedimentary Basins of India</a:t>
                      </a:r>
                      <a:endParaRPr lang="en-IN" sz="1200" b="1" dirty="0">
                        <a:latin typeface="Cambria" pitchFamily="18" charset="0"/>
                        <a:ea typeface="Cambria" pitchFamily="18" charset="0"/>
                        <a:cs typeface="Gautami"/>
                      </a:endParaRP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367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b="1" u="none" strike="noStrike" dirty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Dr. G. Raja </a:t>
                      </a:r>
                      <a:r>
                        <a:rPr lang="en-IN" sz="1400" b="1" u="none" strike="noStrike" dirty="0" err="1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Rao</a:t>
                      </a:r>
                      <a:endParaRPr lang="en-IN" sz="1400" b="1" dirty="0">
                        <a:solidFill>
                          <a:schemeClr val="tx1"/>
                        </a:solidFill>
                        <a:latin typeface="Cambria" pitchFamily="18" charset="0"/>
                        <a:ea typeface="Cambria" pitchFamily="18" charset="0"/>
                        <a:cs typeface="Gautami"/>
                      </a:endParaRP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rgbClr val="212529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Assistant Professor(C)</a:t>
                      </a:r>
                      <a:endParaRPr lang="en-IN" sz="1400" b="1" dirty="0">
                        <a:latin typeface="Cambria" pitchFamily="18" charset="0"/>
                        <a:ea typeface="Cambria" pitchFamily="18" charset="0"/>
                        <a:cs typeface="Gautami"/>
                      </a:endParaRP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Cambria" pitchFamily="18" charset="0"/>
                          <a:ea typeface="Cambria" pitchFamily="18" charset="0"/>
                          <a:cs typeface="Gautami"/>
                          <a:hlinkClick r:id="rId12"/>
                        </a:rPr>
                        <a:t>https://vidwan.inflibnet.ac.in/profile/244883</a:t>
                      </a:r>
                      <a:r>
                        <a:rPr lang="en-IN" sz="1200" b="1" dirty="0"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 </a:t>
                      </a: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solidFill>
                            <a:srgbClr val="212529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Fuel Geology, Marine Geology, Stratigraphy &amp; Micropaleontology</a:t>
                      </a:r>
                      <a:endParaRPr lang="en-IN" sz="1200" b="1" dirty="0">
                        <a:latin typeface="Cambria" pitchFamily="18" charset="0"/>
                        <a:ea typeface="Cambria" pitchFamily="18" charset="0"/>
                        <a:cs typeface="Gautami"/>
                      </a:endParaRP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7109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b="1" u="none" strike="noStrike" dirty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Dr. K. </a:t>
                      </a:r>
                      <a:r>
                        <a:rPr lang="en-IN" sz="1400" b="1" u="none" strike="noStrike" dirty="0" err="1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Arjunudu</a:t>
                      </a:r>
                      <a:endParaRPr lang="en-IN" sz="1400" b="1" dirty="0">
                        <a:solidFill>
                          <a:schemeClr val="tx1"/>
                        </a:solidFill>
                        <a:latin typeface="Cambria" pitchFamily="18" charset="0"/>
                        <a:ea typeface="Cambria" pitchFamily="18" charset="0"/>
                        <a:cs typeface="Gautami"/>
                      </a:endParaRP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rgbClr val="212529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Assistant Professor(C)</a:t>
                      </a:r>
                      <a:endParaRPr lang="en-IN" sz="1400" b="1" dirty="0">
                        <a:latin typeface="Cambria" pitchFamily="18" charset="0"/>
                        <a:ea typeface="Cambria" pitchFamily="18" charset="0"/>
                        <a:cs typeface="Gautami"/>
                      </a:endParaRP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latin typeface="Cambria" pitchFamily="18" charset="0"/>
                          <a:ea typeface="Cambria" pitchFamily="18" charset="0"/>
                          <a:cs typeface="Gautami"/>
                          <a:hlinkClick r:id="rId13"/>
                        </a:rPr>
                        <a:t>https://andhrauniversity.irins.org/profile/245132</a:t>
                      </a:r>
                      <a:r>
                        <a:rPr lang="en-IN" sz="1400" b="1" dirty="0"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 </a:t>
                      </a: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solidFill>
                            <a:srgbClr val="212529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Igneous and Metamorphic Petrology , Environmental Geology, Sedimentary Petrology</a:t>
                      </a:r>
                      <a:endParaRPr lang="en-IN" sz="1200" b="1" dirty="0">
                        <a:latin typeface="Cambria" pitchFamily="18" charset="0"/>
                        <a:ea typeface="Cambria" pitchFamily="18" charset="0"/>
                        <a:cs typeface="Gautami"/>
                      </a:endParaRP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2803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b="1" u="none" strike="noStrike" dirty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Dr. T. </a:t>
                      </a:r>
                      <a:r>
                        <a:rPr lang="en-IN" sz="1400" b="1" u="none" strike="noStrike" dirty="0" err="1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Karuna</a:t>
                      </a:r>
                      <a:r>
                        <a:rPr lang="en-IN" sz="1400" b="1" u="none" strike="noStrike" dirty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 </a:t>
                      </a:r>
                      <a:r>
                        <a:rPr lang="en-IN" sz="1400" b="1" u="none" strike="noStrike" dirty="0" err="1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karudu</a:t>
                      </a:r>
                      <a:endParaRPr lang="en-IN" sz="1400" b="1" dirty="0">
                        <a:solidFill>
                          <a:schemeClr val="tx1"/>
                        </a:solidFill>
                        <a:latin typeface="Cambria" pitchFamily="18" charset="0"/>
                        <a:ea typeface="Cambria" pitchFamily="18" charset="0"/>
                        <a:cs typeface="Gautami"/>
                      </a:endParaRP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rgbClr val="212529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Assistant Professor(C)</a:t>
                      </a:r>
                      <a:endParaRPr lang="en-IN" sz="1400" b="1" dirty="0">
                        <a:latin typeface="Cambria" pitchFamily="18" charset="0"/>
                        <a:ea typeface="Cambria" pitchFamily="18" charset="0"/>
                        <a:cs typeface="Gautami"/>
                      </a:endParaRP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latin typeface="Cambria" pitchFamily="18" charset="0"/>
                          <a:ea typeface="Cambria" pitchFamily="18" charset="0"/>
                          <a:cs typeface="Gautami"/>
                          <a:hlinkClick r:id="rId14"/>
                        </a:rPr>
                        <a:t>https://andhrauniversity.irins.org/profile/244875</a:t>
                      </a:r>
                      <a:r>
                        <a:rPr lang="en-IN" sz="1400" b="1" dirty="0"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 </a:t>
                      </a: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solidFill>
                            <a:srgbClr val="212529"/>
                          </a:solidFill>
                          <a:latin typeface="Cambria" pitchFamily="18" charset="0"/>
                          <a:ea typeface="Cambria" pitchFamily="18" charset="0"/>
                          <a:cs typeface="Gautami"/>
                        </a:rPr>
                        <a:t>Sedimentology &amp; Mineralogy</a:t>
                      </a:r>
                      <a:endParaRPr lang="en-IN" sz="1200" b="1" dirty="0">
                        <a:latin typeface="Cambria" pitchFamily="18" charset="0"/>
                        <a:ea typeface="Cambria" pitchFamily="18" charset="0"/>
                        <a:cs typeface="Gautami"/>
                      </a:endParaRPr>
                    </a:p>
                  </a:txBody>
                  <a:tcPr marL="73001" marR="73001" marT="36719" marB="36719" anchor="ctr">
                    <a:lnL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9" name="Picture 8" descr="AU logo.png"/>
          <p:cNvPicPr>
            <a:picLocks noChangeAspect="1"/>
          </p:cNvPicPr>
          <p:nvPr/>
        </p:nvPicPr>
        <p:blipFill>
          <a:blip r:embed="rId15"/>
          <a:srcRect t="-3899" r="72100"/>
          <a:stretch>
            <a:fillRect/>
          </a:stretch>
        </p:blipFill>
        <p:spPr>
          <a:xfrm>
            <a:off x="10915738" y="0"/>
            <a:ext cx="1276262" cy="12801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54514" y="0"/>
            <a:ext cx="28652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b="1" dirty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Teacher’s  </a:t>
            </a:r>
            <a:r>
              <a:rPr lang="en-IN" sz="2400" b="1" dirty="0">
                <a:solidFill>
                  <a:srgbClr val="C00000"/>
                </a:solidFill>
              </a:rPr>
              <a:t>– </a:t>
            </a:r>
            <a:r>
              <a:rPr lang="en-IN" sz="2400" b="1" dirty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Profile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9291599"/>
              </p:ext>
            </p:extLst>
          </p:nvPr>
        </p:nvGraphicFramePr>
        <p:xfrm>
          <a:off x="1888761" y="2073514"/>
          <a:ext cx="9278911" cy="239150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845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62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38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080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4656">
                <a:tc>
                  <a:txBody>
                    <a:bodyPr/>
                    <a:lstStyle/>
                    <a:p>
                      <a:r>
                        <a:rPr lang="en-IN" sz="2800" b="1" dirty="0" err="1">
                          <a:latin typeface="Times New Roman" pitchFamily="18" charset="0"/>
                          <a:ea typeface="Cambria" pitchFamily="18" charset="0"/>
                          <a:cs typeface="Times New Roman" pitchFamily="18" charset="0"/>
                        </a:rPr>
                        <a:t>S.No</a:t>
                      </a:r>
                      <a:endParaRPr lang="en-IN" sz="2800" b="1" dirty="0">
                        <a:latin typeface="Times New Roman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800" b="1" dirty="0">
                          <a:latin typeface="Times New Roman" pitchFamily="18" charset="0"/>
                          <a:ea typeface="Cambria" pitchFamily="18" charset="0"/>
                          <a:cs typeface="Times New Roman" pitchFamily="18" charset="0"/>
                        </a:rPr>
                        <a:t>Name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800" b="1" dirty="0">
                          <a:latin typeface="Times New Roman" pitchFamily="18" charset="0"/>
                          <a:ea typeface="Cambria" pitchFamily="18" charset="0"/>
                          <a:cs typeface="Times New Roman" pitchFamily="18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800" b="1" dirty="0">
                          <a:latin typeface="Times New Roman" pitchFamily="18" charset="0"/>
                          <a:ea typeface="Cambria" pitchFamily="18" charset="0"/>
                          <a:cs typeface="Times New Roman" pitchFamily="18" charset="0"/>
                        </a:rPr>
                        <a:t>Last five</a:t>
                      </a:r>
                      <a:r>
                        <a:rPr lang="en-IN" sz="2800" b="1" baseline="0" dirty="0">
                          <a:latin typeface="Times New Roman" pitchFamily="18" charset="0"/>
                          <a:ea typeface="Cambria" pitchFamily="18" charset="0"/>
                          <a:cs typeface="Times New Roman" pitchFamily="18" charset="0"/>
                        </a:rPr>
                        <a:t> years</a:t>
                      </a:r>
                      <a:endParaRPr lang="en-IN" sz="2800" b="1" dirty="0">
                        <a:latin typeface="Times New Roman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8423">
                <a:tc>
                  <a:txBody>
                    <a:bodyPr/>
                    <a:lstStyle/>
                    <a:p>
                      <a:r>
                        <a:rPr lang="en-IN" sz="2800" b="1" dirty="0">
                          <a:latin typeface="Times New Roman" pitchFamily="18" charset="0"/>
                          <a:ea typeface="Cambria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800" b="1" dirty="0">
                          <a:latin typeface="Times New Roman" pitchFamily="18" charset="0"/>
                          <a:ea typeface="Cambria" pitchFamily="18" charset="0"/>
                          <a:cs typeface="Times New Roman" pitchFamily="18" charset="0"/>
                        </a:rPr>
                        <a:t>Publications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b="1" dirty="0">
                          <a:latin typeface="Times New Roman" pitchFamily="18" charset="0"/>
                          <a:ea typeface="Cambria" pitchFamily="18" charset="0"/>
                          <a:cs typeface="Times New Roman" pitchFamily="18" charset="0"/>
                        </a:rPr>
                        <a:t>1575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b="1" dirty="0">
                          <a:latin typeface="Times New Roman" pitchFamily="18" charset="0"/>
                          <a:ea typeface="Cambria" pitchFamily="18" charset="0"/>
                          <a:cs typeface="Times New Roman" pitchFamily="18" charset="0"/>
                        </a:rPr>
                        <a:t>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8423">
                <a:tc>
                  <a:txBody>
                    <a:bodyPr/>
                    <a:lstStyle/>
                    <a:p>
                      <a:r>
                        <a:rPr lang="en-IN" sz="2800" b="1" dirty="0">
                          <a:latin typeface="Times New Roman" pitchFamily="18" charset="0"/>
                          <a:ea typeface="Cambria" pitchFamily="18" charset="0"/>
                          <a:cs typeface="Times New Roman" pitchFamily="18" charset="0"/>
                        </a:rPr>
                        <a:t>2.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800" b="1" dirty="0" err="1">
                          <a:latin typeface="Times New Roman" pitchFamily="18" charset="0"/>
                          <a:ea typeface="Cambria" pitchFamily="18" charset="0"/>
                          <a:cs typeface="Times New Roman" pitchFamily="18" charset="0"/>
                        </a:rPr>
                        <a:t>Ph.Ds</a:t>
                      </a:r>
                      <a:r>
                        <a:rPr lang="en-IN" sz="2800" b="1" baseline="0" dirty="0">
                          <a:latin typeface="Times New Roman" pitchFamily="18" charset="0"/>
                          <a:ea typeface="Cambria" pitchFamily="18" charset="0"/>
                          <a:cs typeface="Times New Roman" pitchFamily="18" charset="0"/>
                        </a:rPr>
                        <a:t> </a:t>
                      </a:r>
                      <a:endParaRPr lang="en-IN" sz="2800" b="1" dirty="0">
                        <a:latin typeface="Times New Roman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b="1" dirty="0">
                          <a:latin typeface="Times New Roman" pitchFamily="18" charset="0"/>
                          <a:ea typeface="Cambria" pitchFamily="18" charset="0"/>
                          <a:cs typeface="Times New Roman" pitchFamily="18" charset="0"/>
                        </a:rPr>
                        <a:t>284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b="1" dirty="0">
                          <a:latin typeface="Times New Roman" pitchFamily="18" charset="0"/>
                          <a:ea typeface="Cambria" pitchFamily="18" charset="0"/>
                          <a:cs typeface="Times New Roman" pitchFamily="18" charset="0"/>
                        </a:rPr>
                        <a:t>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1744134" y="1155700"/>
            <a:ext cx="8596668" cy="6957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j-cs"/>
              </a:rPr>
              <a:t>Publications &amp; PhDs</a:t>
            </a:r>
            <a:r>
              <a:rPr kumimoji="0" lang="en-I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4300166" y="466613"/>
            <a:ext cx="4562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sz="2800" b="1" dirty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Teachers-Research Profile</a:t>
            </a:r>
            <a:endParaRPr lang="en-US" sz="2800" dirty="0">
              <a:solidFill>
                <a:srgbClr val="C0000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8" name="Picture 7" descr="AU logo.png"/>
          <p:cNvPicPr>
            <a:picLocks noChangeAspect="1"/>
          </p:cNvPicPr>
          <p:nvPr/>
        </p:nvPicPr>
        <p:blipFill>
          <a:blip r:embed="rId2"/>
          <a:srcRect t="-3899" r="72100"/>
          <a:stretch>
            <a:fillRect/>
          </a:stretch>
        </p:blipFill>
        <p:spPr>
          <a:xfrm>
            <a:off x="10732858" y="225083"/>
            <a:ext cx="1276262" cy="128016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uniquepubinternational.com/uploads/books/2bsstz58nyf40ok8o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04551" y="3451134"/>
            <a:ext cx="2183724" cy="3406866"/>
          </a:xfrm>
          <a:prstGeom prst="rect">
            <a:avLst/>
          </a:prstGeom>
          <a:noFill/>
        </p:spPr>
      </p:pic>
      <p:pic>
        <p:nvPicPr>
          <p:cNvPr id="1028" name="Picture 4" descr="https://www.ompublications.in/images/14400/Petroleum_Geology_of_India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8621" y="3522328"/>
            <a:ext cx="2051905" cy="3140800"/>
          </a:xfrm>
          <a:prstGeom prst="rect">
            <a:avLst/>
          </a:prstGeom>
          <a:noFill/>
        </p:spPr>
      </p:pic>
      <p:pic>
        <p:nvPicPr>
          <p:cNvPr id="7" name="Picture 6" descr="Adobe Scan 19-Oct-2023_page-00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62053" y="3578629"/>
            <a:ext cx="2190222" cy="3279371"/>
          </a:xfrm>
          <a:prstGeom prst="rect">
            <a:avLst/>
          </a:prstGeom>
        </p:spPr>
      </p:pic>
      <p:pic>
        <p:nvPicPr>
          <p:cNvPr id="8" name="Picture 7" descr="Adobe Scan 19-Oct-2023_page-00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3130" y="224853"/>
            <a:ext cx="2371607" cy="3282846"/>
          </a:xfrm>
          <a:prstGeom prst="rect">
            <a:avLst/>
          </a:prstGeom>
        </p:spPr>
      </p:pic>
      <p:pic>
        <p:nvPicPr>
          <p:cNvPr id="10" name="Picture 9" descr="Adobe Scan 19-Oct-2023_page-00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93890" y="0"/>
            <a:ext cx="2383435" cy="353975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16200000">
            <a:off x="-1939871" y="3377255"/>
            <a:ext cx="52972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Books Published by the Faculty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11" name="Picture 10" descr="WhatsApp Image 2023-10-25 at 5.04.04 PM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689023" y="232474"/>
            <a:ext cx="2255004" cy="3006672"/>
          </a:xfrm>
          <a:prstGeom prst="rect">
            <a:avLst/>
          </a:prstGeom>
        </p:spPr>
      </p:pic>
      <p:pic>
        <p:nvPicPr>
          <p:cNvPr id="13" name="Content Placeholder 6" descr="WhatsApp Image 2023-10-25 at 5.04.05 PM.jpe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7049434" y="601443"/>
            <a:ext cx="3013720" cy="226029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Books Published by the Faculty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333" y="1442150"/>
            <a:ext cx="9623289" cy="4883699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Prof. A.T. </a:t>
            </a:r>
            <a:r>
              <a:rPr lang="en-US" sz="2000" b="1" dirty="0" err="1">
                <a:solidFill>
                  <a:srgbClr val="7030A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Rao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and Prof. E.N. </a:t>
            </a:r>
            <a:r>
              <a:rPr lang="en-US" sz="2000" b="1" dirty="0" err="1">
                <a:solidFill>
                  <a:srgbClr val="7030A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Dhanamjaya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Rao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– High Grade Metamorphic Rocks (</a:t>
            </a:r>
            <a:r>
              <a:rPr lang="en-US" sz="2000" b="1" dirty="0" err="1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Khondalites</a:t>
            </a:r>
            <a:r>
              <a:rPr lang="en-US" sz="2000" b="1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and </a:t>
            </a:r>
            <a:r>
              <a:rPr lang="en-US" sz="2000" b="1" dirty="0" err="1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Charnockites</a:t>
            </a:r>
            <a:r>
              <a:rPr lang="en-US" sz="2000" b="1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from Visakhapatnam Eastern Ghats Granulite Belt, India – 2018</a:t>
            </a:r>
          </a:p>
          <a:p>
            <a:pPr algn="just">
              <a:buFont typeface="Wingdings" pitchFamily="2" charset="2"/>
              <a:buChar char="§"/>
            </a:pP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Dr. T. </a:t>
            </a:r>
            <a:r>
              <a:rPr lang="en-US" sz="2000" b="1" dirty="0" err="1">
                <a:solidFill>
                  <a:srgbClr val="7030A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Lakshmiprasad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, Prof. KSN Reddy, and Dr. SS </a:t>
            </a:r>
            <a:r>
              <a:rPr lang="en-US" sz="2000" b="1" dirty="0" err="1">
                <a:solidFill>
                  <a:srgbClr val="7030A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Asadi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-  Evaluation of Beach Morphology – 2021</a:t>
            </a:r>
          </a:p>
          <a:p>
            <a:pPr algn="just">
              <a:buFont typeface="Wingdings" pitchFamily="2" charset="2"/>
              <a:buChar char="§"/>
            </a:pP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Dr. </a:t>
            </a:r>
            <a:r>
              <a:rPr lang="en-US" sz="2000" b="1" dirty="0" err="1">
                <a:solidFill>
                  <a:srgbClr val="7030A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Adibhatla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Santharam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– Foot Prints of Gold Mining Heritage in India  - 2021</a:t>
            </a:r>
          </a:p>
          <a:p>
            <a:pPr algn="just">
              <a:buFont typeface="Wingdings" pitchFamily="2" charset="2"/>
              <a:buChar char="§"/>
            </a:pP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Dr. G.N. </a:t>
            </a:r>
            <a:r>
              <a:rPr lang="en-US" sz="2000" b="1" dirty="0" err="1">
                <a:solidFill>
                  <a:srgbClr val="7030A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Rao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– Petroleum Geology of India (Exploration, Prospect Generation, Drilling, Evaluation Assessment and Indian Sedimentary Basins) – 2022</a:t>
            </a:r>
          </a:p>
          <a:p>
            <a:pPr algn="just">
              <a:buFont typeface="Wingdings" pitchFamily="2" charset="2"/>
              <a:buChar char="§"/>
            </a:pP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Dr. </a:t>
            </a:r>
            <a:r>
              <a:rPr lang="en-US" sz="2000" b="1" dirty="0" err="1">
                <a:solidFill>
                  <a:srgbClr val="7030A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Mallula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Srinivasa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Rao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– A Geo Scientific study and Evaluation of Gemstone (Ruby, Garnet, </a:t>
            </a:r>
            <a:r>
              <a:rPr lang="en-US" sz="2000" b="1" dirty="0" err="1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Chryso</a:t>
            </a:r>
            <a:r>
              <a:rPr lang="en-US" sz="2000" b="1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beryl and Moon Stone) Deposits of parts of Andhra Pradesh and </a:t>
            </a:r>
            <a:r>
              <a:rPr lang="en-US" sz="2000" b="1" dirty="0" err="1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Telangana</a:t>
            </a:r>
            <a:r>
              <a:rPr lang="en-US" sz="2000" b="1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, India – 2022</a:t>
            </a:r>
          </a:p>
          <a:p>
            <a:pPr algn="just">
              <a:buFont typeface="Wingdings" pitchFamily="2" charset="2"/>
              <a:buChar char="§"/>
            </a:pP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Prof. M. </a:t>
            </a:r>
            <a:r>
              <a:rPr lang="en-US" sz="2000" b="1" dirty="0" err="1">
                <a:solidFill>
                  <a:srgbClr val="7030A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Jagannadha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Rao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- Cracking MCQS in Geology An Analytical Digest -2018</a:t>
            </a:r>
          </a:p>
          <a:p>
            <a:pPr algn="just">
              <a:buNone/>
            </a:pPr>
            <a:endParaRPr lang="en-US" sz="2000" b="1" dirty="0"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en-US" sz="2000" b="1" dirty="0"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</p:txBody>
      </p:sp>
      <p:pic>
        <p:nvPicPr>
          <p:cNvPr id="5" name="Picture 4" descr="AU logo.png"/>
          <p:cNvPicPr>
            <a:picLocks noChangeAspect="1"/>
          </p:cNvPicPr>
          <p:nvPr/>
        </p:nvPicPr>
        <p:blipFill>
          <a:blip r:embed="rId2"/>
          <a:srcRect t="-3899" r="72100"/>
          <a:stretch>
            <a:fillRect/>
          </a:stretch>
        </p:blipFill>
        <p:spPr>
          <a:xfrm>
            <a:off x="10732858" y="225083"/>
            <a:ext cx="1276262" cy="128016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46638B-104C-1B70-FE1D-8032AA8DDA1D}"/>
              </a:ext>
            </a:extLst>
          </p:cNvPr>
          <p:cNvSpPr txBox="1"/>
          <p:nvPr/>
        </p:nvSpPr>
        <p:spPr>
          <a:xfrm>
            <a:off x="1511287" y="346938"/>
            <a:ext cx="5936810" cy="3147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DEPARTMENT PROFILE</a:t>
            </a:r>
          </a:p>
          <a:p>
            <a:endParaRPr lang="en-IN" sz="2800" b="1" dirty="0">
              <a:solidFill>
                <a:srgbClr val="00B0F0"/>
              </a:solidFill>
              <a:latin typeface="Cambria" pitchFamily="18" charset="0"/>
              <a:ea typeface="Cambria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en-IN" sz="2400" dirty="0">
                <a:solidFill>
                  <a:srgbClr val="002060"/>
                </a:solidFill>
              </a:rPr>
              <a:t> 	</a:t>
            </a:r>
            <a:r>
              <a:rPr lang="en-IN" sz="24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Started in 1941 with </a:t>
            </a:r>
            <a:r>
              <a:rPr lang="en-IN" sz="2400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M.Sc</a:t>
            </a:r>
            <a:r>
              <a:rPr lang="en-IN" sz="24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	Geology</a:t>
            </a:r>
          </a:p>
          <a:p>
            <a:pPr algn="just">
              <a:buFont typeface="Wingdings" pitchFamily="2" charset="2"/>
              <a:buChar char="§"/>
            </a:pPr>
            <a:r>
              <a:rPr lang="en-IN" sz="24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	M.Sc.(Tech) Applied Geology - 1952</a:t>
            </a:r>
          </a:p>
          <a:p>
            <a:pPr algn="just">
              <a:buFont typeface="Wingdings" pitchFamily="2" charset="2"/>
              <a:buChar char="§"/>
            </a:pPr>
            <a:endParaRPr lang="en-IN" sz="1600" b="1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en-IN" sz="1600" b="1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  <a:p>
            <a:pPr algn="just"/>
            <a:endParaRPr lang="en-IN" sz="1600" b="1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en-IN" sz="1600" b="1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  <a:p>
            <a:endParaRPr lang="en-IN" sz="1050" dirty="0"/>
          </a:p>
          <a:p>
            <a:endParaRPr lang="en-IN" sz="2000" dirty="0">
              <a:solidFill>
                <a:srgbClr val="00B0F0"/>
              </a:solidFill>
            </a:endParaRPr>
          </a:p>
        </p:txBody>
      </p:sp>
      <p:pic>
        <p:nvPicPr>
          <p:cNvPr id="4" name="Picture 3" descr="AU logo.png"/>
          <p:cNvPicPr>
            <a:picLocks noChangeAspect="1"/>
          </p:cNvPicPr>
          <p:nvPr/>
        </p:nvPicPr>
        <p:blipFill>
          <a:blip r:embed="rId2"/>
          <a:srcRect t="-3899" r="72100"/>
          <a:stretch>
            <a:fillRect/>
          </a:stretch>
        </p:blipFill>
        <p:spPr>
          <a:xfrm>
            <a:off x="10732858" y="225083"/>
            <a:ext cx="1276262" cy="1280160"/>
          </a:xfrm>
          <a:prstGeom prst="rect">
            <a:avLst/>
          </a:prstGeom>
        </p:spPr>
      </p:pic>
      <p:sp>
        <p:nvSpPr>
          <p:cNvPr id="71682" name="AutoShape 2" descr="blob:https://web.whatsapp.com/eeb4e931-0d56-4a1a-9adb-fcc39ed84dd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684" name="AutoShape 4" descr="blob:https://web.whatsapp.com/eeb4e931-0d56-4a1a-9adb-fcc39ed84dd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1" descr="C:\Users\Geology\Downloads\WhatsApp Image 2023-10-19 at 3.41.24 PM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1212" y="511917"/>
            <a:ext cx="2238531" cy="2686237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46638B-104C-1B70-FE1D-8032AA8DDA1D}"/>
              </a:ext>
            </a:extLst>
          </p:cNvPr>
          <p:cNvSpPr txBox="1"/>
          <p:nvPr/>
        </p:nvSpPr>
        <p:spPr>
          <a:xfrm>
            <a:off x="1605516" y="3363132"/>
            <a:ext cx="9516140" cy="2734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IN" sz="2800" b="1" dirty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HISTORY / ACHIEVEMENTS</a:t>
            </a:r>
          </a:p>
          <a:p>
            <a:pPr algn="just">
              <a:buFont typeface="Wingdings" pitchFamily="2" charset="2"/>
              <a:buChar char="§"/>
            </a:pPr>
            <a:r>
              <a:rPr lang="en-IN" sz="24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	Prof. C. Mahadevan,  initiated new branches like marine &amp; 	nuclear geology.</a:t>
            </a:r>
          </a:p>
          <a:p>
            <a:pPr algn="just">
              <a:buFont typeface="Wingdings" pitchFamily="2" charset="2"/>
              <a:buChar char="§"/>
            </a:pPr>
            <a:r>
              <a:rPr lang="en-IN" sz="24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	Department supported under the UGC Special 	Assistance 	Programme from 1972 onwards in 	four 	phases  as well as 	FIST.</a:t>
            </a:r>
          </a:p>
          <a:p>
            <a:pPr algn="just">
              <a:lnSpc>
                <a:spcPct val="150000"/>
              </a:lnSpc>
            </a:pPr>
            <a:endParaRPr lang="en-IN" b="1" dirty="0"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94407" y="3244334"/>
            <a:ext cx="2192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Prof. C. Mahadevan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9248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4046" y="1447800"/>
            <a:ext cx="5786203" cy="4800600"/>
          </a:xfrm>
        </p:spPr>
        <p:txBody>
          <a:bodyPr/>
          <a:lstStyle/>
          <a:p>
            <a:pPr marL="457200" indent="-457200">
              <a:buFont typeface="Wingdings" pitchFamily="2" charset="2"/>
              <a:buChar char="§"/>
            </a:pPr>
            <a:r>
              <a:rPr lang="en-IN" b="1" dirty="0">
                <a:solidFill>
                  <a:srgbClr val="C0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Mentor/Mentee System </a:t>
            </a:r>
          </a:p>
          <a:p>
            <a:pPr algn="just">
              <a:buFont typeface="Wingdings" pitchFamily="2" charset="2"/>
              <a:buChar char="§"/>
            </a:pPr>
            <a:r>
              <a:rPr lang="en-IN" sz="28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All the teachers were assigned mentorship for students project works.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1294" t="4364" r="14165" b="7200"/>
          <a:stretch>
            <a:fillRect/>
          </a:stretch>
        </p:blipFill>
        <p:spPr bwMode="auto">
          <a:xfrm>
            <a:off x="7627419" y="152400"/>
            <a:ext cx="4144127" cy="636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4840" y="619550"/>
            <a:ext cx="8596668" cy="3880773"/>
          </a:xfrm>
        </p:spPr>
        <p:txBody>
          <a:bodyPr>
            <a:norm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IN" sz="2800" b="1" dirty="0">
                <a:solidFill>
                  <a:srgbClr val="C0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Workshop/Seminar/Conferences/Training programmes attended</a:t>
            </a:r>
          </a:p>
          <a:p>
            <a:pPr marL="457200" indent="-457200">
              <a:buNone/>
            </a:pPr>
            <a:r>
              <a:rPr lang="en-IN" sz="2800" b="1" dirty="0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	</a:t>
            </a:r>
            <a:r>
              <a:rPr lang="en-IN" sz="28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	2017-18 	(05)</a:t>
            </a:r>
          </a:p>
          <a:p>
            <a:pPr marL="457200" indent="-457200">
              <a:buNone/>
            </a:pPr>
            <a:r>
              <a:rPr lang="en-IN" sz="28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		2018-19 	(02)</a:t>
            </a:r>
          </a:p>
          <a:p>
            <a:pPr marL="457200" indent="-457200">
              <a:buNone/>
            </a:pPr>
            <a:r>
              <a:rPr lang="en-IN" sz="28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		2019-20 	(12)</a:t>
            </a:r>
          </a:p>
          <a:p>
            <a:pPr marL="457200" indent="-457200">
              <a:buNone/>
            </a:pPr>
            <a:r>
              <a:rPr lang="en-IN" sz="28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		2020-21 	(17)</a:t>
            </a:r>
          </a:p>
          <a:p>
            <a:pPr marL="457200" indent="-457200">
              <a:buNone/>
            </a:pPr>
            <a:r>
              <a:rPr lang="en-IN" sz="28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		2021-22	(05)</a:t>
            </a:r>
          </a:p>
          <a:p>
            <a:pPr marL="457200" indent="-457200">
              <a:buFont typeface="Wingdings" pitchFamily="2" charset="2"/>
              <a:buChar char="§"/>
            </a:pP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AU logo.png"/>
          <p:cNvPicPr>
            <a:picLocks noChangeAspect="1"/>
          </p:cNvPicPr>
          <p:nvPr/>
        </p:nvPicPr>
        <p:blipFill>
          <a:blip r:embed="rId2"/>
          <a:srcRect t="-3899" r="72100"/>
          <a:stretch>
            <a:fillRect/>
          </a:stretch>
        </p:blipFill>
        <p:spPr>
          <a:xfrm>
            <a:off x="10732858" y="225083"/>
            <a:ext cx="1276262" cy="128016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U logo.png"/>
          <p:cNvPicPr>
            <a:picLocks noChangeAspect="1"/>
          </p:cNvPicPr>
          <p:nvPr/>
        </p:nvPicPr>
        <p:blipFill>
          <a:blip r:embed="rId2"/>
          <a:srcRect t="-3899" r="72100"/>
          <a:stretch>
            <a:fillRect/>
          </a:stretch>
        </p:blipFill>
        <p:spPr>
          <a:xfrm>
            <a:off x="10732858" y="225083"/>
            <a:ext cx="1276262" cy="1280160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4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3862697"/>
              </p:ext>
            </p:extLst>
          </p:nvPr>
        </p:nvGraphicFramePr>
        <p:xfrm>
          <a:off x="1552353" y="1222743"/>
          <a:ext cx="9728791" cy="5039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9252" y="259648"/>
            <a:ext cx="9997440" cy="1143000"/>
          </a:xfrm>
        </p:spPr>
        <p:txBody>
          <a:bodyPr>
            <a:normAutofit fontScale="90000"/>
          </a:bodyPr>
          <a:lstStyle/>
          <a:p>
            <a:pPr lvl="1" algn="ctr" rtl="0">
              <a:spcBef>
                <a:spcPct val="0"/>
              </a:spcBef>
            </a:pPr>
            <a:r>
              <a:rPr lang="en-IN" sz="4400" b="1" dirty="0">
                <a:solidFill>
                  <a:srgbClr val="C0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Students Diversity</a:t>
            </a:r>
            <a:br>
              <a:rPr lang="en-IN" sz="4400" b="1" dirty="0">
                <a:solidFill>
                  <a:srgbClr val="C0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</a:br>
            <a:r>
              <a:rPr lang="en-IN" sz="2400" b="1" dirty="0" err="1">
                <a:solidFill>
                  <a:srgbClr val="C0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M.Sc</a:t>
            </a:r>
            <a:r>
              <a:rPr lang="en-IN" sz="2400" b="1" dirty="0">
                <a:solidFill>
                  <a:srgbClr val="C0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Geology</a:t>
            </a:r>
            <a:r>
              <a:rPr lang="en-IN" sz="4400" b="1" dirty="0">
                <a:solidFill>
                  <a:srgbClr val="C0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br>
              <a:rPr lang="en-IN" sz="4400" b="1" dirty="0">
                <a:solidFill>
                  <a:srgbClr val="C0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</a:br>
            <a:endParaRPr lang="en-US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hart 3"/>
          <p:cNvGraphicFramePr/>
          <p:nvPr/>
        </p:nvGraphicFramePr>
        <p:xfrm>
          <a:off x="1891242" y="1562724"/>
          <a:ext cx="2800662" cy="2544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/>
          <p:nvPr/>
        </p:nvGraphicFramePr>
        <p:xfrm>
          <a:off x="4859295" y="1577715"/>
          <a:ext cx="3040504" cy="2634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/>
          <p:nvPr/>
        </p:nvGraphicFramePr>
        <p:xfrm>
          <a:off x="8037208" y="1562725"/>
          <a:ext cx="3040505" cy="2649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/>
          <p:cNvGraphicFramePr/>
          <p:nvPr/>
        </p:nvGraphicFramePr>
        <p:xfrm>
          <a:off x="3105438" y="4332158"/>
          <a:ext cx="2560820" cy="2323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Chart 7"/>
          <p:cNvGraphicFramePr/>
          <p:nvPr/>
        </p:nvGraphicFramePr>
        <p:xfrm>
          <a:off x="6118461" y="4380876"/>
          <a:ext cx="3265357" cy="2274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800" dirty="0" err="1">
                <a:solidFill>
                  <a:srgbClr val="C0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M.Sc</a:t>
            </a:r>
            <a:r>
              <a:rPr lang="en-IN" sz="4800" dirty="0">
                <a:solidFill>
                  <a:srgbClr val="C0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(Tech) Applied Geology</a:t>
            </a:r>
            <a:endParaRPr lang="en-US" sz="4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770702891"/>
              </p:ext>
            </p:extLst>
          </p:nvPr>
        </p:nvGraphicFramePr>
        <p:xfrm>
          <a:off x="1516505" y="1622686"/>
          <a:ext cx="3145436" cy="2319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333281982"/>
              </p:ext>
            </p:extLst>
          </p:nvPr>
        </p:nvGraphicFramePr>
        <p:xfrm>
          <a:off x="4829331" y="1637675"/>
          <a:ext cx="3445239" cy="2364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569636780"/>
              </p:ext>
            </p:extLst>
          </p:nvPr>
        </p:nvGraphicFramePr>
        <p:xfrm>
          <a:off x="8349521" y="1678898"/>
          <a:ext cx="3567659" cy="2308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946428484"/>
              </p:ext>
            </p:extLst>
          </p:nvPr>
        </p:nvGraphicFramePr>
        <p:xfrm>
          <a:off x="1516505" y="4305925"/>
          <a:ext cx="2920583" cy="2319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1676479288"/>
              </p:ext>
            </p:extLst>
          </p:nvPr>
        </p:nvGraphicFramePr>
        <p:xfrm>
          <a:off x="4811842" y="4395866"/>
          <a:ext cx="3387778" cy="2214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85269530"/>
              </p:ext>
            </p:extLst>
          </p:nvPr>
        </p:nvGraphicFramePr>
        <p:xfrm>
          <a:off x="1424067" y="549757"/>
          <a:ext cx="9788576" cy="5940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467F94A-3C75-47BC-959F-C7896C6B3D58}"/>
              </a:ext>
            </a:extLst>
          </p:cNvPr>
          <p:cNvSpPr txBox="1"/>
          <p:nvPr/>
        </p:nvSpPr>
        <p:spPr>
          <a:xfrm>
            <a:off x="5231219" y="6268600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Number of Students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5713497"/>
              </p:ext>
            </p:extLst>
          </p:nvPr>
        </p:nvGraphicFramePr>
        <p:xfrm>
          <a:off x="1573967" y="404734"/>
          <a:ext cx="10337046" cy="5843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57A0073-8C54-4E99-80BB-7357229A5CA9}"/>
              </a:ext>
            </a:extLst>
          </p:cNvPr>
          <p:cNvSpPr txBox="1"/>
          <p:nvPr/>
        </p:nvSpPr>
        <p:spPr>
          <a:xfrm>
            <a:off x="5231219" y="6268600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Number of Students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EBDEE0-EE85-9F71-CE33-8DE678871C12}"/>
              </a:ext>
            </a:extLst>
          </p:cNvPr>
          <p:cNvSpPr txBox="1"/>
          <p:nvPr/>
        </p:nvSpPr>
        <p:spPr>
          <a:xfrm>
            <a:off x="1392486" y="416674"/>
            <a:ext cx="7793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Students Support and Proregression: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8314F8-E2A6-190F-C1EA-68A169D7D52E}"/>
              </a:ext>
            </a:extLst>
          </p:cNvPr>
          <p:cNvSpPr txBox="1"/>
          <p:nvPr/>
        </p:nvSpPr>
        <p:spPr>
          <a:xfrm>
            <a:off x="1659743" y="1131487"/>
            <a:ext cx="921330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IN" sz="3600" b="1" dirty="0">
                <a:solidFill>
                  <a:srgbClr val="C0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Scholarship received</a:t>
            </a:r>
          </a:p>
          <a:p>
            <a:pPr marL="914400" lvl="1" indent="-457200">
              <a:buFont typeface="Wingdings" pitchFamily="2" charset="2"/>
              <a:buChar char="§"/>
            </a:pPr>
            <a:endParaRPr lang="en-IN" b="1" dirty="0">
              <a:solidFill>
                <a:srgbClr val="00206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Prof. C. Mahadevan student ship awards – List of meritorious students of Geology</a:t>
            </a:r>
            <a:r>
              <a:rPr lang="en-IN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Department, Andhra University</a:t>
            </a:r>
          </a:p>
          <a:p>
            <a:pPr marL="914400" lvl="1" indent="-457200">
              <a:buFont typeface="Wingdings" pitchFamily="2" charset="2"/>
              <a:buChar char="§"/>
            </a:pPr>
            <a:endParaRPr lang="en-US" sz="2400" b="1" dirty="0">
              <a:solidFill>
                <a:srgbClr val="00206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ONGC</a:t>
            </a:r>
          </a:p>
        </p:txBody>
      </p:sp>
      <p:pic>
        <p:nvPicPr>
          <p:cNvPr id="7" name="Picture 6" descr="AU logo.png"/>
          <p:cNvPicPr>
            <a:picLocks noChangeAspect="1"/>
          </p:cNvPicPr>
          <p:nvPr/>
        </p:nvPicPr>
        <p:blipFill>
          <a:blip r:embed="rId2"/>
          <a:srcRect t="-3899" r="72100"/>
          <a:stretch>
            <a:fillRect/>
          </a:stretch>
        </p:blipFill>
        <p:spPr>
          <a:xfrm>
            <a:off x="10732858" y="225083"/>
            <a:ext cx="1276262" cy="128016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47395" y="3416849"/>
            <a:ext cx="999744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Awards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14144" y="4488872"/>
            <a:ext cx="9923180" cy="1759527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Prof. A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Srirama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Das Shastipurthi Gold Medal</a:t>
            </a:r>
          </a:p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M.Sc.(Tech) Applied Geology Prize</a:t>
            </a:r>
          </a:p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M.Sc.(Tech) Applied Geology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Martyn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and John Zeiglar Prize</a:t>
            </a:r>
          </a:p>
        </p:txBody>
      </p:sp>
    </p:spTree>
    <p:extLst>
      <p:ext uri="{BB962C8B-B14F-4D97-AF65-F5344CB8AC3E}">
        <p14:creationId xmlns:p14="http://schemas.microsoft.com/office/powerpoint/2010/main" val="9172515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b="1" dirty="0">
                <a:solidFill>
                  <a:srgbClr val="C0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Students Progression</a:t>
            </a:r>
            <a:endParaRPr lang="en-US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Wingdings" pitchFamily="2" charset="2"/>
              <a:buChar char="§"/>
            </a:pPr>
            <a:r>
              <a:rPr lang="en-IN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Higher Education</a:t>
            </a:r>
          </a:p>
          <a:p>
            <a:pPr marL="457200" indent="-457200"/>
            <a:r>
              <a:rPr lang="en-IN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	1. </a:t>
            </a:r>
            <a:r>
              <a:rPr lang="en-IN" b="1" dirty="0" err="1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Ph.D</a:t>
            </a:r>
            <a:endParaRPr lang="en-IN" b="1" dirty="0">
              <a:solidFill>
                <a:srgbClr val="00206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marL="457200" indent="-457200"/>
            <a:r>
              <a:rPr lang="en-IN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	2. IIT</a:t>
            </a:r>
          </a:p>
          <a:p>
            <a:pPr marL="457200" indent="-457200"/>
            <a:r>
              <a:rPr lang="en-IN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	3. M.S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17C93E-F84E-6476-4D0D-9C3CA7680AF9}"/>
              </a:ext>
            </a:extLst>
          </p:cNvPr>
          <p:cNvSpPr txBox="1"/>
          <p:nvPr/>
        </p:nvSpPr>
        <p:spPr>
          <a:xfrm>
            <a:off x="1676361" y="415410"/>
            <a:ext cx="877037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endParaRPr lang="en-IN" sz="2800" b="1" dirty="0">
              <a:latin typeface="Cambria" pitchFamily="18" charset="0"/>
              <a:ea typeface="Cambria" pitchFamily="18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IN" sz="3600" b="1" dirty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Placements</a:t>
            </a:r>
          </a:p>
          <a:p>
            <a:pPr marL="457200" indent="-457200">
              <a:buFont typeface="Wingdings" pitchFamily="2" charset="2"/>
              <a:buChar char="§"/>
            </a:pPr>
            <a:endParaRPr lang="en-IN" sz="2800" b="1" dirty="0">
              <a:latin typeface="Cambria" pitchFamily="18" charset="0"/>
              <a:ea typeface="Cambria" pitchFamily="18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IN" sz="2800" b="1" dirty="0">
                <a:latin typeface="Cambria" pitchFamily="18" charset="0"/>
                <a:ea typeface="Cambria" pitchFamily="18" charset="0"/>
              </a:rPr>
              <a:t>75% </a:t>
            </a:r>
          </a:p>
          <a:p>
            <a:pPr marL="457200" indent="-457200">
              <a:buFont typeface="Wingdings" pitchFamily="2" charset="2"/>
              <a:buChar char="§"/>
            </a:pPr>
            <a:endParaRPr lang="en-IN" sz="2800" b="1" dirty="0">
              <a:latin typeface="Cambria" pitchFamily="18" charset="0"/>
              <a:ea typeface="Cambria" pitchFamily="18" charset="0"/>
            </a:endParaRPr>
          </a:p>
          <a:p>
            <a:pPr marL="457200" indent="-457200">
              <a:buFont typeface="Wingdings" pitchFamily="2" charset="2"/>
              <a:buChar char="§"/>
            </a:pPr>
            <a:endParaRPr lang="en-IN" sz="2800" b="1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6" name="Picture 5" descr="AU logo.png"/>
          <p:cNvPicPr>
            <a:picLocks noChangeAspect="1"/>
          </p:cNvPicPr>
          <p:nvPr/>
        </p:nvPicPr>
        <p:blipFill>
          <a:blip r:embed="rId3"/>
          <a:srcRect t="-3899" r="72100"/>
          <a:stretch>
            <a:fillRect/>
          </a:stretch>
        </p:blipFill>
        <p:spPr>
          <a:xfrm>
            <a:off x="10732858" y="225083"/>
            <a:ext cx="1276262" cy="1280160"/>
          </a:xfrm>
          <a:prstGeom prst="rect">
            <a:avLst/>
          </a:prstGeom>
        </p:spPr>
      </p:pic>
      <p:pic>
        <p:nvPicPr>
          <p:cNvPr id="1026" name="Picture 2" descr="Home">
            <a:extLst>
              <a:ext uri="{FF2B5EF4-FFF2-40B4-BE49-F238E27FC236}">
                <a16:creationId xmlns:a16="http://schemas.microsoft.com/office/drawing/2014/main" id="{3C59CEE7-22C5-4178-B2C0-1A836C4AD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079" y="2204453"/>
            <a:ext cx="4024543" cy="75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5DFAEB-F554-4C72-B217-C7141BAD2A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0488" y="3133911"/>
            <a:ext cx="3900306" cy="10774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F9E781-CD81-4536-B190-1BD1D7C04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7035" y="4484775"/>
            <a:ext cx="4086779" cy="6329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56AB8E-955B-4454-B669-A24B7A69F55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10644" y="4407118"/>
            <a:ext cx="1099172" cy="1193606"/>
          </a:xfrm>
          <a:prstGeom prst="rect">
            <a:avLst/>
          </a:prstGeom>
        </p:spPr>
      </p:pic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5328" y="3124020"/>
            <a:ext cx="2246008" cy="612548"/>
          </a:xfrm>
          <a:prstGeom prst="rect">
            <a:avLst/>
          </a:prstGeom>
        </p:spPr>
      </p:pic>
      <p:pic>
        <p:nvPicPr>
          <p:cNvPr id="12" name="Picture 11" descr="ongcLogo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73433" y="3058744"/>
            <a:ext cx="918236" cy="90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3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31EFE-E6AB-BB64-CEE2-3D617FE88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608" y="609600"/>
            <a:ext cx="9997440" cy="1143000"/>
          </a:xfrm>
        </p:spPr>
        <p:txBody>
          <a:bodyPr>
            <a:normAutofit fontScale="90000"/>
          </a:bodyPr>
          <a:lstStyle/>
          <a:p>
            <a:r>
              <a:rPr lang="en-IN" sz="4400" b="1" dirty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              HISTORY / ACHIEVEMENTS</a:t>
            </a:r>
            <a:br>
              <a:rPr lang="en-IN" sz="4400" b="1" dirty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9B46F-2EF9-36FB-1E2A-14570BA35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endParaRPr lang="en-IN" sz="3600" b="1" dirty="0">
              <a:solidFill>
                <a:srgbClr val="00B0F0"/>
              </a:solidFill>
              <a:latin typeface="Cambria" pitchFamily="18" charset="0"/>
              <a:ea typeface="Cambria" pitchFamily="18" charset="0"/>
            </a:endParaRPr>
          </a:p>
          <a:p>
            <a:pPr algn="just"/>
            <a:r>
              <a:rPr lang="en-IN" sz="24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IN" sz="32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Recognizing the contributions on Delta Studies and coastal geology from the department, a National Institute </a:t>
            </a:r>
            <a:r>
              <a:rPr lang="en-IN" sz="32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Delta Studies Institute </a:t>
            </a:r>
            <a:r>
              <a:rPr lang="en-IN" sz="32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was started (1997)  in   the campus with   financial support from 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Oil Industry Development Board (OIDB) and Oil and Natural Gas Corporation Ltd. (ONGC).</a:t>
            </a:r>
            <a:endParaRPr lang="en-IN" dirty="0"/>
          </a:p>
        </p:txBody>
      </p:sp>
      <p:pic>
        <p:nvPicPr>
          <p:cNvPr id="5" name="Picture 4" descr="AU logo.png">
            <a:extLst>
              <a:ext uri="{FF2B5EF4-FFF2-40B4-BE49-F238E27FC236}">
                <a16:creationId xmlns:a16="http://schemas.microsoft.com/office/drawing/2014/main" id="{FFA4A8B2-33F4-41CD-9F1E-56A656CB2A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3899" r="72100"/>
          <a:stretch>
            <a:fillRect/>
          </a:stretch>
        </p:blipFill>
        <p:spPr>
          <a:xfrm>
            <a:off x="10732858" y="225083"/>
            <a:ext cx="1276262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861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01338" y="266700"/>
            <a:ext cx="1177925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Diagram 1"/>
          <p:cNvGraphicFramePr/>
          <p:nvPr/>
        </p:nvGraphicFramePr>
        <p:xfrm>
          <a:off x="1518833" y="1190854"/>
          <a:ext cx="920599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4580" name="Rectangle 2"/>
          <p:cNvSpPr>
            <a:spLocks noChangeArrowheads="1"/>
          </p:cNvSpPr>
          <p:nvPr/>
        </p:nvSpPr>
        <p:spPr bwMode="auto">
          <a:xfrm>
            <a:off x="2052638" y="352425"/>
            <a:ext cx="8128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IN" sz="3600" b="1" dirty="0">
                <a:solidFill>
                  <a:srgbClr val="C00000"/>
                </a:solidFill>
              </a:rPr>
              <a:t>Programmes for Advanced Learners</a:t>
            </a:r>
            <a:endParaRPr lang="en-IN" sz="3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01338" y="266700"/>
            <a:ext cx="1177925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Diagram 1"/>
          <p:cNvGraphicFramePr/>
          <p:nvPr/>
        </p:nvGraphicFramePr>
        <p:xfrm>
          <a:off x="1555932" y="1066868"/>
          <a:ext cx="932387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4580" name="Rectangle 2"/>
          <p:cNvSpPr>
            <a:spLocks noChangeArrowheads="1"/>
          </p:cNvSpPr>
          <p:nvPr/>
        </p:nvSpPr>
        <p:spPr bwMode="auto">
          <a:xfrm>
            <a:off x="2052638" y="352425"/>
            <a:ext cx="8128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IN" sz="3600" b="1" dirty="0">
                <a:solidFill>
                  <a:srgbClr val="C00000"/>
                </a:solidFill>
              </a:rPr>
              <a:t>Programmes for Average Learners</a:t>
            </a:r>
            <a:endParaRPr lang="en-IN" sz="3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647044446"/>
              </p:ext>
            </p:extLst>
          </p:nvPr>
        </p:nvGraphicFramePr>
        <p:xfrm>
          <a:off x="1030014" y="672664"/>
          <a:ext cx="10174014" cy="5728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952163" y="255588"/>
            <a:ext cx="1166812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Fellowship Details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b="1" dirty="0">
              <a:solidFill>
                <a:srgbClr val="00206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IN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Number of Research Scholars – 26</a:t>
            </a:r>
          </a:p>
          <a:p>
            <a:pPr algn="just"/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Eleven candidates pursuing Ph.D. program under JRF/SRF</a:t>
            </a:r>
          </a:p>
          <a:p>
            <a:pPr algn="just"/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Ten students got selected NET/SET and GATE</a:t>
            </a:r>
          </a:p>
          <a:p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7902" y="2360813"/>
            <a:ext cx="5751945" cy="29140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MoU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with AMD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4882" y="2743200"/>
            <a:ext cx="2783521" cy="395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6884" y="2759824"/>
            <a:ext cx="2708520" cy="3890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551709" y="565266"/>
            <a:ext cx="102689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IN" sz="4000" b="1" dirty="0" err="1">
                <a:solidFill>
                  <a:srgbClr val="C0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MoUs</a:t>
            </a:r>
            <a:r>
              <a:rPr lang="en-IN" sz="4000" b="1" dirty="0">
                <a:solidFill>
                  <a:srgbClr val="C0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IN" b="1" dirty="0">
                <a:solidFill>
                  <a:srgbClr val="FF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Atomic minerals Directorate </a:t>
            </a:r>
            <a:r>
              <a:rPr lang="en-IN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for Exploration and Research, Department of  Atomic Energy</a:t>
            </a:r>
            <a:r>
              <a:rPr lang="en-IN" sz="20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, 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IN" sz="20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Geological Survey of India</a:t>
            </a:r>
            <a:endParaRPr lang="en-IN" b="1" dirty="0">
              <a:solidFill>
                <a:srgbClr val="00206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56C3942-08B8-C523-4A30-1DE99D181E78}"/>
              </a:ext>
            </a:extLst>
          </p:cNvPr>
          <p:cNvSpPr txBox="1"/>
          <p:nvPr/>
        </p:nvSpPr>
        <p:spPr>
          <a:xfrm>
            <a:off x="1747789" y="1297120"/>
            <a:ext cx="9916667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IN" sz="3600" b="1" dirty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Consultancy Projects  (Centre for Industrial &amp; Scientific Consultancy)</a:t>
            </a:r>
          </a:p>
          <a:p>
            <a:pPr marL="457200" indent="-457200"/>
            <a:r>
              <a:rPr lang="en-IN" sz="36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	</a:t>
            </a:r>
            <a:r>
              <a:rPr lang="en-IN" sz="28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1. M/s Charles Tenant &amp; Company (Canada) Limited </a:t>
            </a:r>
          </a:p>
          <a:p>
            <a:pPr marL="457200" indent="-457200"/>
            <a:r>
              <a:rPr lang="en-IN" sz="28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	     													-		Rs.     49,560/-</a:t>
            </a:r>
          </a:p>
          <a:p>
            <a:pPr marL="457200" indent="-457200"/>
            <a:r>
              <a:rPr lang="en-IN" sz="28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	2. MCS Resources Private Limited 		–	      Rs. 1,68,740/-</a:t>
            </a:r>
          </a:p>
          <a:p>
            <a:pPr marL="457200" indent="-457200"/>
            <a:r>
              <a:rPr lang="en-IN" sz="28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	3. 	Ecomen Laboratories Pvt. Ltd 		-		Rs. 3,83,500/-</a:t>
            </a:r>
          </a:p>
          <a:p>
            <a:pPr marL="457200" indent="-457200"/>
            <a:r>
              <a:rPr lang="en-IN" sz="28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	4. 	M/s. RBSSD &amp; FN DAS					-		Rs. 10,00300/-</a:t>
            </a:r>
          </a:p>
          <a:p>
            <a:pPr marL="457200" indent="-457200"/>
            <a:r>
              <a:rPr lang="en-IN" sz="28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		(Slope Stability Investigations-(3), Manganese Mines) </a:t>
            </a:r>
          </a:p>
          <a:p>
            <a:pPr marL="457200" indent="-457200"/>
            <a:endParaRPr lang="en-IN" sz="2800" b="1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6" name="Picture 5" descr="AU logo.png"/>
          <p:cNvPicPr>
            <a:picLocks noChangeAspect="1"/>
          </p:cNvPicPr>
          <p:nvPr/>
        </p:nvPicPr>
        <p:blipFill>
          <a:blip r:embed="rId2"/>
          <a:srcRect t="-3899" r="72100"/>
          <a:stretch>
            <a:fillRect/>
          </a:stretch>
        </p:blipFill>
        <p:spPr>
          <a:xfrm>
            <a:off x="10732858" y="225083"/>
            <a:ext cx="1276262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258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B45A9-21A9-4FAC-8946-212255CDF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Up-coming projects 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b="1" dirty="0">
                <a:solidFill>
                  <a:srgbClr val="FF0000"/>
                </a:solidFill>
              </a:rPr>
              <a:t>East Coast Railway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A8D87-57CB-4CCD-A96E-C247982BF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4144" y="1447800"/>
            <a:ext cx="9866730" cy="1678172"/>
          </a:xfrm>
        </p:spPr>
        <p:txBody>
          <a:bodyPr>
            <a:normAutofit lnSpcReduction="10000"/>
          </a:bodyPr>
          <a:lstStyle/>
          <a:p>
            <a:pPr marL="82296" indent="0">
              <a:buNone/>
            </a:pPr>
            <a:r>
              <a:rPr lang="en-US" b="1" dirty="0">
                <a:solidFill>
                  <a:srgbClr val="002060"/>
                </a:solidFill>
              </a:rPr>
              <a:t>Landslide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Slope Stability Investigations</a:t>
            </a:r>
          </a:p>
          <a:p>
            <a:r>
              <a:rPr lang="en-US" dirty="0">
                <a:solidFill>
                  <a:srgbClr val="002060"/>
                </a:solidFill>
              </a:rPr>
              <a:t>Koraput –Kirandul line at near Koraput</a:t>
            </a:r>
          </a:p>
          <a:p>
            <a:r>
              <a:rPr lang="en-US" dirty="0" err="1">
                <a:solidFill>
                  <a:srgbClr val="002060"/>
                </a:solidFill>
              </a:rPr>
              <a:t>Boddavara</a:t>
            </a:r>
            <a:r>
              <a:rPr lang="en-US" dirty="0">
                <a:solidFill>
                  <a:srgbClr val="002060"/>
                </a:solidFill>
              </a:rPr>
              <a:t> – Karaka valasa 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E4DFF8-BAC8-499A-B0BA-3D3FF55FE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2" y="4664890"/>
            <a:ext cx="4121636" cy="1901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933F40-B550-4FFC-AC8F-812943F84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18" y="3156134"/>
            <a:ext cx="6597123" cy="30429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08EACB-C854-4B2B-BE64-2EE2DBECC8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239" y="2625230"/>
            <a:ext cx="4121637" cy="190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383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909B0D4-A5F6-C6B2-296B-2F3EAB726AA5}"/>
              </a:ext>
            </a:extLst>
          </p:cNvPr>
          <p:cNvSpPr txBox="1"/>
          <p:nvPr/>
        </p:nvSpPr>
        <p:spPr>
          <a:xfrm>
            <a:off x="1372743" y="579383"/>
            <a:ext cx="944507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IN" sz="3600" b="1" dirty="0">
                <a:solidFill>
                  <a:srgbClr val="C0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Cultural activities/Yoga participation/ Participation in games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IN" sz="28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Cultural activities:</a:t>
            </a:r>
          </a:p>
          <a:p>
            <a:pPr marL="1371600" lvl="2" indent="-457200">
              <a:buFont typeface="Wingdings" pitchFamily="2" charset="2"/>
              <a:buChar char="§"/>
            </a:pPr>
            <a:r>
              <a:rPr lang="en-IN" sz="28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Conducting student Fresher’s / Farewell programmes  Yearly</a:t>
            </a:r>
          </a:p>
          <a:p>
            <a:pPr marL="1371600" lvl="2" indent="-457200">
              <a:buFont typeface="Wingdings" pitchFamily="2" charset="2"/>
              <a:buChar char="§"/>
            </a:pPr>
            <a:r>
              <a:rPr lang="en-IN" sz="2800" b="1" dirty="0" err="1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Swachh</a:t>
            </a:r>
            <a:r>
              <a:rPr lang="en-IN" sz="28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Bharat Programme are being conducted every Saturday</a:t>
            </a:r>
          </a:p>
          <a:p>
            <a:pPr marL="1371600" lvl="2" indent="-457200">
              <a:buFont typeface="Wingdings" pitchFamily="2" charset="2"/>
              <a:buChar char="§"/>
            </a:pPr>
            <a:r>
              <a:rPr lang="en-IN" sz="28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Geological Exhibitions are conducted to promote awareness </a:t>
            </a:r>
            <a:r>
              <a:rPr lang="en-IN" sz="2800" b="1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		</a:t>
            </a:r>
          </a:p>
          <a:p>
            <a:pPr lvl="1" indent="-457200">
              <a:buFont typeface="Wingdings" pitchFamily="2" charset="2"/>
              <a:buChar char="§"/>
            </a:pPr>
            <a:r>
              <a:rPr lang="en-IN" sz="2800" b="1" dirty="0">
                <a:solidFill>
                  <a:srgbClr val="C0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Participation in games:</a:t>
            </a:r>
          </a:p>
          <a:p>
            <a:pPr lvl="3" indent="-457200">
              <a:buFont typeface="Wingdings" pitchFamily="2" charset="2"/>
              <a:buChar char="§"/>
            </a:pPr>
            <a:r>
              <a:rPr lang="en-IN" sz="28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Cricket, </a:t>
            </a:r>
            <a:r>
              <a:rPr lang="en-IN" sz="2800" b="1" dirty="0" err="1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Kho</a:t>
            </a:r>
            <a:r>
              <a:rPr lang="en-IN" sz="28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IN" sz="2800" b="1" dirty="0" err="1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Kho</a:t>
            </a:r>
            <a:r>
              <a:rPr lang="en-IN" sz="28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and  Volley Ball</a:t>
            </a:r>
            <a:endParaRPr lang="en-IN" sz="3600" b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IN" sz="3600" b="1" dirty="0"/>
          </a:p>
        </p:txBody>
      </p:sp>
      <p:pic>
        <p:nvPicPr>
          <p:cNvPr id="6" name="Picture 5" descr="AU logo.png"/>
          <p:cNvPicPr>
            <a:picLocks noChangeAspect="1"/>
          </p:cNvPicPr>
          <p:nvPr/>
        </p:nvPicPr>
        <p:blipFill>
          <a:blip r:embed="rId2"/>
          <a:srcRect t="-3899" r="72100"/>
          <a:stretch>
            <a:fillRect/>
          </a:stretch>
        </p:blipFill>
        <p:spPr>
          <a:xfrm>
            <a:off x="10732858" y="225083"/>
            <a:ext cx="1276262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6758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9C33B5-1307-8591-9DFA-0746A75C9908}"/>
              </a:ext>
            </a:extLst>
          </p:cNvPr>
          <p:cNvSpPr txBox="1"/>
          <p:nvPr/>
        </p:nvSpPr>
        <p:spPr>
          <a:xfrm>
            <a:off x="1843569" y="1371600"/>
            <a:ext cx="957893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IN" sz="28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Career counselling/placement guidance  provided to students from time to time.</a:t>
            </a:r>
          </a:p>
        </p:txBody>
      </p:sp>
      <p:pic>
        <p:nvPicPr>
          <p:cNvPr id="5" name="Picture 4" descr="AU logo.png"/>
          <p:cNvPicPr>
            <a:picLocks noChangeAspect="1"/>
          </p:cNvPicPr>
          <p:nvPr/>
        </p:nvPicPr>
        <p:blipFill>
          <a:blip r:embed="rId2"/>
          <a:srcRect t="-3899" r="72100"/>
          <a:stretch>
            <a:fillRect/>
          </a:stretch>
        </p:blipFill>
        <p:spPr>
          <a:xfrm>
            <a:off x="10732858" y="225083"/>
            <a:ext cx="1276262" cy="12801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EC4560-4B63-481C-B3A6-A0288005F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419" y="2577726"/>
            <a:ext cx="8862165" cy="399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05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EBDEE0-EE85-9F71-CE33-8DE678871C12}"/>
              </a:ext>
            </a:extLst>
          </p:cNvPr>
          <p:cNvSpPr txBox="1"/>
          <p:nvPr/>
        </p:nvSpPr>
        <p:spPr>
          <a:xfrm>
            <a:off x="1959428" y="464100"/>
            <a:ext cx="748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Infrastructure and teaching resources: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205871-0A42-BD3A-F10F-8470C1312F3C}"/>
              </a:ext>
            </a:extLst>
          </p:cNvPr>
          <p:cNvSpPr txBox="1"/>
          <p:nvPr/>
        </p:nvSpPr>
        <p:spPr>
          <a:xfrm>
            <a:off x="1699668" y="1098476"/>
            <a:ext cx="9671321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IN" sz="28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Physical facilities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IN" sz="28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Library, Museum</a:t>
            </a:r>
          </a:p>
          <a:p>
            <a:pPr marL="457200" indent="-457200">
              <a:buFont typeface="Wingdings" pitchFamily="2" charset="2"/>
              <a:buChar char="§"/>
            </a:pPr>
            <a:endParaRPr lang="en-IN" b="1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IN" sz="28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Class rooms/ laboratories/Seminar halls</a:t>
            </a:r>
          </a:p>
          <a:p>
            <a:pPr marL="457200" indent="-457200"/>
            <a:r>
              <a:rPr lang="en-IN" sz="28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			Class rooms 			– 		08</a:t>
            </a:r>
          </a:p>
          <a:p>
            <a:pPr marL="457200" indent="-457200"/>
            <a:r>
              <a:rPr lang="en-IN" sz="28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			Laboratories		 	–		10</a:t>
            </a:r>
          </a:p>
          <a:p>
            <a:pPr marL="457200" indent="-457200"/>
            <a:r>
              <a:rPr lang="en-IN" sz="28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			Seminar halls			-		01</a:t>
            </a:r>
          </a:p>
          <a:p>
            <a:pPr marL="457200" indent="-457200"/>
            <a:r>
              <a:rPr lang="en-IN" sz="28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		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IN" sz="28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Computing equipment /Smart Boards</a:t>
            </a:r>
          </a:p>
          <a:p>
            <a:pPr marL="457200" indent="-457200"/>
            <a:r>
              <a:rPr lang="en-IN" sz="28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		Computers		 		  			 -	15</a:t>
            </a:r>
          </a:p>
          <a:p>
            <a:pPr marL="457200" indent="-457200"/>
            <a:r>
              <a:rPr lang="en-IN" sz="28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		Interactive smart boards  	-	02</a:t>
            </a:r>
          </a:p>
          <a:p>
            <a:pPr>
              <a:buFont typeface="Wingdings" pitchFamily="2" charset="2"/>
              <a:buChar char="§"/>
            </a:pPr>
            <a:endParaRPr lang="en-IN" sz="2800" b="1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5" name="Picture 4" descr="AU logo.png"/>
          <p:cNvPicPr>
            <a:picLocks noChangeAspect="1"/>
          </p:cNvPicPr>
          <p:nvPr/>
        </p:nvPicPr>
        <p:blipFill>
          <a:blip r:embed="rId3"/>
          <a:srcRect t="-3899" r="72100"/>
          <a:stretch>
            <a:fillRect/>
          </a:stretch>
        </p:blipFill>
        <p:spPr>
          <a:xfrm>
            <a:off x="10732858" y="225083"/>
            <a:ext cx="1276262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23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586AB5-EB3E-13B3-B38A-53137711B8CC}"/>
              </a:ext>
            </a:extLst>
          </p:cNvPr>
          <p:cNvSpPr txBox="1"/>
          <p:nvPr/>
        </p:nvSpPr>
        <p:spPr>
          <a:xfrm>
            <a:off x="1397442" y="291782"/>
            <a:ext cx="5124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     CURRICULAR ASPECTS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3B8A7A-386A-E467-0DD2-C903C829C815}"/>
              </a:ext>
            </a:extLst>
          </p:cNvPr>
          <p:cNvSpPr txBox="1"/>
          <p:nvPr/>
        </p:nvSpPr>
        <p:spPr>
          <a:xfrm>
            <a:off x="1627321" y="861391"/>
            <a:ext cx="10199881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endParaRPr lang="en-IN" sz="2000" b="1" dirty="0"/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IN" sz="2000" b="1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Programmes offered</a:t>
            </a:r>
          </a:p>
          <a:p>
            <a:pPr marL="457200" indent="-457200"/>
            <a:r>
              <a:rPr lang="en-IN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I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M.Sc. (Geology)</a:t>
            </a:r>
          </a:p>
          <a:p>
            <a:pPr marL="457200" indent="-457200"/>
            <a:r>
              <a:rPr lang="en-I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2. M.Sc.(Tech) Applied Geology </a:t>
            </a:r>
          </a:p>
          <a:p>
            <a:pPr marL="457200" indent="-457200"/>
            <a:r>
              <a:rPr lang="en-I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3. Doctoral Programmes Ph.D. (Geology)</a:t>
            </a:r>
          </a:p>
          <a:p>
            <a:pPr marL="457200" indent="-457200"/>
            <a:endParaRPr lang="en-IN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/>
            <a:r>
              <a:rPr lang="en-GB" sz="2800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	</a:t>
            </a:r>
            <a:r>
              <a:rPr lang="en-IN" sz="2800" b="1" dirty="0"/>
              <a:t>	</a:t>
            </a:r>
          </a:p>
        </p:txBody>
      </p:sp>
      <p:pic>
        <p:nvPicPr>
          <p:cNvPr id="7" name="Picture 6" descr="AU logo.png"/>
          <p:cNvPicPr>
            <a:picLocks noChangeAspect="1"/>
          </p:cNvPicPr>
          <p:nvPr/>
        </p:nvPicPr>
        <p:blipFill>
          <a:blip r:embed="rId2"/>
          <a:srcRect t="-3899" r="72100"/>
          <a:stretch>
            <a:fillRect/>
          </a:stretch>
        </p:blipFill>
        <p:spPr>
          <a:xfrm>
            <a:off x="10732858" y="225083"/>
            <a:ext cx="1276262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749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0581" y="700924"/>
            <a:ext cx="9997440" cy="4800600"/>
          </a:xfrm>
        </p:spPr>
        <p:txBody>
          <a:bodyPr/>
          <a:lstStyle/>
          <a:p>
            <a:pPr marL="457200" indent="-457200">
              <a:buFont typeface="Wingdings" pitchFamily="2" charset="2"/>
              <a:buChar char="§"/>
            </a:pPr>
            <a:r>
              <a:rPr lang="en-IN" b="1" dirty="0">
                <a:solidFill>
                  <a:srgbClr val="C0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Department library /e -resources/</a:t>
            </a:r>
            <a:r>
              <a:rPr lang="en-IN" b="1" dirty="0" err="1">
                <a:solidFill>
                  <a:srgbClr val="C0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Wi-fi</a:t>
            </a:r>
            <a:r>
              <a:rPr lang="en-IN" b="1" dirty="0">
                <a:solidFill>
                  <a:srgbClr val="C0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/internet facilities/Bandwidth/link to library e resources</a:t>
            </a:r>
          </a:p>
          <a:p>
            <a:pPr marL="457200" indent="-457200"/>
            <a:r>
              <a:rPr lang="en-IN" b="1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	</a:t>
            </a:r>
            <a:r>
              <a:rPr lang="en-IN" sz="2800" b="1" dirty="0">
                <a:solidFill>
                  <a:srgbClr val="0070C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Using Wi-fi/internet, students can connect to the 	University General Pool e-Resources.</a:t>
            </a:r>
            <a:endParaRPr lang="en-IN" b="1" dirty="0">
              <a:solidFill>
                <a:srgbClr val="0070C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5C4009-0DD6-49C2-A335-5294CEBF0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641" y="2673397"/>
            <a:ext cx="9101331" cy="410349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968FF-2B5C-4A6A-BF59-2EC1C6732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MUSEUM</a:t>
            </a:r>
          </a:p>
        </p:txBody>
      </p:sp>
      <p:pic>
        <p:nvPicPr>
          <p:cNvPr id="4" name="Content Placeholder 3" descr="IMG_20231019_112226.jpg">
            <a:extLst>
              <a:ext uri="{FF2B5EF4-FFF2-40B4-BE49-F238E27FC236}">
                <a16:creationId xmlns:a16="http://schemas.microsoft.com/office/drawing/2014/main" id="{AD0BA49F-E5C1-4654-8714-0E9D155C66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14741" y="1599507"/>
            <a:ext cx="9996055" cy="4497185"/>
          </a:xfrm>
        </p:spPr>
      </p:pic>
    </p:spTree>
    <p:extLst>
      <p:ext uri="{BB962C8B-B14F-4D97-AF65-F5344CB8AC3E}">
        <p14:creationId xmlns:p14="http://schemas.microsoft.com/office/powerpoint/2010/main" val="11810148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374051" y="72646"/>
            <a:ext cx="419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800" b="1" dirty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OPTICAL LAB </a:t>
            </a:r>
            <a:endParaRPr lang="en-IN" b="1" dirty="0">
              <a:solidFill>
                <a:srgbClr val="C0000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9" name="Picture 8" descr="AU logo.png"/>
          <p:cNvPicPr>
            <a:picLocks noChangeAspect="1"/>
          </p:cNvPicPr>
          <p:nvPr/>
        </p:nvPicPr>
        <p:blipFill>
          <a:blip r:embed="rId2"/>
          <a:srcRect t="-3899" r="72100"/>
          <a:stretch>
            <a:fillRect/>
          </a:stretch>
        </p:blipFill>
        <p:spPr>
          <a:xfrm>
            <a:off x="10800233" y="225083"/>
            <a:ext cx="1276262" cy="1280160"/>
          </a:xfrm>
          <a:prstGeom prst="rect">
            <a:avLst/>
          </a:prstGeom>
        </p:spPr>
      </p:pic>
      <p:pic>
        <p:nvPicPr>
          <p:cNvPr id="5" name="Content Placeholder 3" descr="IMG_20231019_112528.jpg">
            <a:extLst>
              <a:ext uri="{FF2B5EF4-FFF2-40B4-BE49-F238E27FC236}">
                <a16:creationId xmlns:a16="http://schemas.microsoft.com/office/drawing/2014/main" id="{DF95B83A-481F-4E93-80A3-8293E028273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56976" y="643992"/>
            <a:ext cx="6006512" cy="27018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67C0BC-1B4D-47FC-95FB-FA5094E6C97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0401" y="3512118"/>
            <a:ext cx="6208167" cy="27936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943556-5D30-457D-96A2-9E64F640ED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3169" y="594601"/>
            <a:ext cx="2617700" cy="5819576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E877F-F776-4D2D-A54D-902DDEF6A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712984-C601-4FA2-B290-DD390D2B8B06}"/>
              </a:ext>
            </a:extLst>
          </p:cNvPr>
          <p:cNvSpPr txBox="1"/>
          <p:nvPr/>
        </p:nvSpPr>
        <p:spPr>
          <a:xfrm>
            <a:off x="4425479" y="6115883"/>
            <a:ext cx="239494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dirty="0">
                <a:latin typeface="Cambria" pitchFamily="18" charset="0"/>
                <a:ea typeface="Cambria" pitchFamily="18" charset="0"/>
              </a:rPr>
              <a:t> Sub-Bottom Profiler</a:t>
            </a:r>
          </a:p>
        </p:txBody>
      </p:sp>
      <p:pic>
        <p:nvPicPr>
          <p:cNvPr id="10" name="Picture 9" descr="WhatsApp Image 2023-10-25 at 5.03.32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162"/>
            <a:ext cx="12192000" cy="547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217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WhatsApp Image 2023-08-04 at 12.21.38 PM (1).jpeg"/>
          <p:cNvPicPr>
            <a:picLocks noChangeAspect="1"/>
          </p:cNvPicPr>
          <p:nvPr/>
        </p:nvPicPr>
        <p:blipFill>
          <a:blip r:embed="rId2"/>
          <a:srcRect l="12315" t="10851" r="8902"/>
          <a:stretch>
            <a:fillRect/>
          </a:stretch>
        </p:blipFill>
        <p:spPr>
          <a:xfrm>
            <a:off x="7273720" y="4049272"/>
            <a:ext cx="3284943" cy="1886832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7231578" y="6023566"/>
            <a:ext cx="341145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dirty="0" err="1">
                <a:latin typeface="Cambria" pitchFamily="18" charset="0"/>
                <a:ea typeface="Cambria" pitchFamily="18" charset="0"/>
              </a:rPr>
              <a:t>Pulvariser</a:t>
            </a:r>
            <a:endParaRPr lang="en-IN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28386" y="310842"/>
            <a:ext cx="1614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IN" b="1" dirty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 Equipments</a:t>
            </a:r>
          </a:p>
        </p:txBody>
      </p:sp>
      <p:pic>
        <p:nvPicPr>
          <p:cNvPr id="7" name="Picture 6" descr="AU logo.png"/>
          <p:cNvPicPr>
            <a:picLocks noChangeAspect="1"/>
          </p:cNvPicPr>
          <p:nvPr/>
        </p:nvPicPr>
        <p:blipFill>
          <a:blip r:embed="rId3"/>
          <a:srcRect t="-3899" r="72100"/>
          <a:stretch>
            <a:fillRect/>
          </a:stretch>
        </p:blipFill>
        <p:spPr>
          <a:xfrm>
            <a:off x="10732858" y="225083"/>
            <a:ext cx="1276262" cy="1280160"/>
          </a:xfrm>
          <a:prstGeom prst="rect">
            <a:avLst/>
          </a:prstGeom>
        </p:spPr>
      </p:pic>
      <p:pic>
        <p:nvPicPr>
          <p:cNvPr id="8" name="Picture 7" descr="WhatsApp Image 2023-08-04 at 12.21.59 PM.jpeg"/>
          <p:cNvPicPr>
            <a:picLocks noChangeAspect="1"/>
          </p:cNvPicPr>
          <p:nvPr/>
        </p:nvPicPr>
        <p:blipFill>
          <a:blip r:embed="rId4" cstate="print"/>
          <a:srcRect t="6184" r="3559" b="20193"/>
          <a:stretch>
            <a:fillRect/>
          </a:stretch>
        </p:blipFill>
        <p:spPr>
          <a:xfrm>
            <a:off x="4085650" y="803970"/>
            <a:ext cx="1415740" cy="22637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22492" y="3210393"/>
            <a:ext cx="173886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dirty="0">
                <a:latin typeface="Cambria" pitchFamily="18" charset="0"/>
                <a:ea typeface="Cambria" pitchFamily="18" charset="0"/>
              </a:rPr>
              <a:t>Microscopes </a:t>
            </a:r>
          </a:p>
        </p:txBody>
      </p:sp>
      <p:pic>
        <p:nvPicPr>
          <p:cNvPr id="11" name="Picture 10" descr="WhatsApp Image 2023-08-04 at 12.21.52 PM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24667" y="792819"/>
            <a:ext cx="2128603" cy="2398643"/>
          </a:xfrm>
          <a:prstGeom prst="rect">
            <a:avLst/>
          </a:prstGeom>
        </p:spPr>
      </p:pic>
      <p:pic>
        <p:nvPicPr>
          <p:cNvPr id="12" name="Picture 11" descr="WhatsApp Image 2023-08-04 at 12.21.54 PM (1).jpeg"/>
          <p:cNvPicPr>
            <a:picLocks noChangeAspect="1"/>
          </p:cNvPicPr>
          <p:nvPr/>
        </p:nvPicPr>
        <p:blipFill>
          <a:blip r:embed="rId6"/>
          <a:srcRect t="26667" r="-1601" b="9662"/>
          <a:stretch>
            <a:fillRect/>
          </a:stretch>
        </p:blipFill>
        <p:spPr>
          <a:xfrm>
            <a:off x="6071015" y="759650"/>
            <a:ext cx="1693888" cy="24275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846164" y="3287200"/>
            <a:ext cx="202367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dirty="0">
                <a:latin typeface="Cambria" pitchFamily="18" charset="0"/>
                <a:ea typeface="Cambria" pitchFamily="18" charset="0"/>
              </a:rPr>
              <a:t>Polishing Machine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242" y="3284365"/>
            <a:ext cx="188217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dirty="0">
                <a:latin typeface="Cambria" pitchFamily="18" charset="0"/>
                <a:ea typeface="Cambria" pitchFamily="18" charset="0"/>
              </a:rPr>
              <a:t> Rock cutter </a:t>
            </a:r>
          </a:p>
        </p:txBody>
      </p:sp>
      <p:pic>
        <p:nvPicPr>
          <p:cNvPr id="15" name="Picture 14" descr="WhatsApp Image 2023-08-04 at 12.21.49 PM.jpeg"/>
          <p:cNvPicPr>
            <a:picLocks noChangeAspect="1"/>
          </p:cNvPicPr>
          <p:nvPr/>
        </p:nvPicPr>
        <p:blipFill>
          <a:blip r:embed="rId7"/>
          <a:srcRect t="7476" r="1839" b="14019"/>
          <a:stretch>
            <a:fillRect/>
          </a:stretch>
        </p:blipFill>
        <p:spPr>
          <a:xfrm>
            <a:off x="477078" y="3726390"/>
            <a:ext cx="2146202" cy="266629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49705" y="6428708"/>
            <a:ext cx="230848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dirty="0">
                <a:latin typeface="Cambria" pitchFamily="18" charset="0"/>
                <a:ea typeface="Cambria" pitchFamily="18" charset="0"/>
              </a:rPr>
              <a:t> Grinding Machine</a:t>
            </a:r>
          </a:p>
        </p:txBody>
      </p:sp>
      <p:pic>
        <p:nvPicPr>
          <p:cNvPr id="17" name="Picture 16" descr="WhatsApp Image 2023-08-04 at 12.21.50 PM.jpeg"/>
          <p:cNvPicPr>
            <a:picLocks noChangeAspect="1"/>
          </p:cNvPicPr>
          <p:nvPr/>
        </p:nvPicPr>
        <p:blipFill>
          <a:blip r:embed="rId8"/>
          <a:srcRect l="21604" t="4601" r="25224"/>
          <a:stretch>
            <a:fillRect/>
          </a:stretch>
        </p:blipFill>
        <p:spPr>
          <a:xfrm>
            <a:off x="3224690" y="3719352"/>
            <a:ext cx="3440120" cy="2943776"/>
          </a:xfrm>
          <a:prstGeom prst="rect">
            <a:avLst/>
          </a:prstGeom>
        </p:spPr>
      </p:pic>
      <p:pic>
        <p:nvPicPr>
          <p:cNvPr id="18" name="Picture 17" descr="WhatsApp Image 2023-08-04 at 1.00.43 PM.jpeg"/>
          <p:cNvPicPr>
            <a:picLocks noChangeAspect="1"/>
          </p:cNvPicPr>
          <p:nvPr/>
        </p:nvPicPr>
        <p:blipFill>
          <a:blip r:embed="rId9"/>
          <a:srcRect t="48048"/>
          <a:stretch>
            <a:fillRect/>
          </a:stretch>
        </p:blipFill>
        <p:spPr>
          <a:xfrm>
            <a:off x="763279" y="797408"/>
            <a:ext cx="2669469" cy="2407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79488" y="3247105"/>
            <a:ext cx="262327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dirty="0">
                <a:latin typeface="Cambria" pitchFamily="18" charset="0"/>
                <a:ea typeface="Cambria" pitchFamily="18" charset="0"/>
              </a:rPr>
              <a:t>AAS</a:t>
            </a:r>
          </a:p>
        </p:txBody>
      </p:sp>
    </p:spTree>
    <p:extLst>
      <p:ext uri="{BB962C8B-B14F-4D97-AF65-F5344CB8AC3E}">
        <p14:creationId xmlns:p14="http://schemas.microsoft.com/office/powerpoint/2010/main" val="42844844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U logo.png"/>
          <p:cNvPicPr>
            <a:picLocks noChangeAspect="1"/>
          </p:cNvPicPr>
          <p:nvPr/>
        </p:nvPicPr>
        <p:blipFill>
          <a:blip r:embed="rId3"/>
          <a:srcRect t="-3899" r="72100"/>
          <a:stretch>
            <a:fillRect/>
          </a:stretch>
        </p:blipFill>
        <p:spPr>
          <a:xfrm>
            <a:off x="10732858" y="225083"/>
            <a:ext cx="1276262" cy="1280160"/>
          </a:xfrm>
          <a:prstGeom prst="rect">
            <a:avLst/>
          </a:prstGeom>
        </p:spPr>
      </p:pic>
      <p:pic>
        <p:nvPicPr>
          <p:cNvPr id="9" name="Picture 8" descr="WhatsApp Image 2023-08-04 at 12.21.39 PM.jpeg"/>
          <p:cNvPicPr>
            <a:picLocks noChangeAspect="1"/>
          </p:cNvPicPr>
          <p:nvPr/>
        </p:nvPicPr>
        <p:blipFill>
          <a:blip r:embed="rId4"/>
          <a:srcRect l="11246" t="1906" r="9922"/>
          <a:stretch>
            <a:fillRect/>
          </a:stretch>
        </p:blipFill>
        <p:spPr>
          <a:xfrm>
            <a:off x="1463515" y="233015"/>
            <a:ext cx="4929889" cy="27594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98962" y="3118981"/>
            <a:ext cx="325970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>
                <a:latin typeface="Cambria" pitchFamily="18" charset="0"/>
                <a:ea typeface="Cambria" pitchFamily="18" charset="0"/>
              </a:rPr>
              <a:t>Jaw </a:t>
            </a:r>
            <a:r>
              <a:rPr lang="en-IN" dirty="0">
                <a:latin typeface="Cambria" pitchFamily="18" charset="0"/>
                <a:ea typeface="Cambria" pitchFamily="18" charset="0"/>
              </a:rPr>
              <a:t>Crusher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05604" y="3171255"/>
            <a:ext cx="325970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b="1" dirty="0">
                <a:latin typeface="Cambria" pitchFamily="18" charset="0"/>
                <a:ea typeface="Cambria" pitchFamily="18" charset="0"/>
              </a:rPr>
              <a:t>Electromagnetic Separator</a:t>
            </a:r>
          </a:p>
        </p:txBody>
      </p:sp>
      <p:pic>
        <p:nvPicPr>
          <p:cNvPr id="13" name="Content Placeholder 3" descr="WhatsApp Image 2023-08-04 at 12.21.45 PM (1).jpeg"/>
          <p:cNvPicPr>
            <a:picLocks noChangeAspect="1"/>
          </p:cNvPicPr>
          <p:nvPr/>
        </p:nvPicPr>
        <p:blipFill>
          <a:blip r:embed="rId5"/>
          <a:srcRect l="19247" r="7681"/>
          <a:stretch>
            <a:fillRect/>
          </a:stretch>
        </p:blipFill>
        <p:spPr>
          <a:xfrm>
            <a:off x="1584717" y="3882453"/>
            <a:ext cx="3778177" cy="23234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46915" y="6293796"/>
            <a:ext cx="217579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dirty="0">
                <a:latin typeface="Cambria" pitchFamily="18" charset="0"/>
                <a:ea typeface="Cambria" pitchFamily="18" charset="0"/>
              </a:rPr>
              <a:t> Ball mill</a:t>
            </a:r>
          </a:p>
        </p:txBody>
      </p:sp>
      <p:pic>
        <p:nvPicPr>
          <p:cNvPr id="15" name="Content Placeholder 3" descr="WhatsApp Image 2023-08-04 at 12.21.45 PM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24611" y="3711711"/>
            <a:ext cx="1260523" cy="2274831"/>
          </a:xfrm>
          <a:prstGeom prst="rect">
            <a:avLst/>
          </a:prstGeom>
        </p:spPr>
      </p:pic>
      <p:pic>
        <p:nvPicPr>
          <p:cNvPr id="16" name="Picture 15" descr="WhatsApp Image 2023-08-04 at 12.21.43 PM.jpeg"/>
          <p:cNvPicPr>
            <a:picLocks noChangeAspect="1"/>
          </p:cNvPicPr>
          <p:nvPr/>
        </p:nvPicPr>
        <p:blipFill>
          <a:blip r:embed="rId7"/>
          <a:srcRect t="23575" r="-311" b="20773"/>
          <a:stretch>
            <a:fillRect/>
          </a:stretch>
        </p:blipFill>
        <p:spPr>
          <a:xfrm>
            <a:off x="9176365" y="3790326"/>
            <a:ext cx="1486639" cy="213491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235490" y="6113542"/>
            <a:ext cx="190535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dirty="0">
                <a:latin typeface="Cambria" pitchFamily="18" charset="0"/>
                <a:ea typeface="Cambria" pitchFamily="18" charset="0"/>
              </a:rPr>
              <a:t> Ore Microscopes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52324" y="5986543"/>
            <a:ext cx="235026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dirty="0">
                <a:latin typeface="Cambria" pitchFamily="18" charset="0"/>
                <a:ea typeface="Cambria" pitchFamily="18" charset="0"/>
              </a:rPr>
              <a:t>Binocular Microscope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073F43-A47E-482D-92A8-CD7DB3A9439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18" t="26457" r="15736" b="26581"/>
          <a:stretch/>
        </p:blipFill>
        <p:spPr>
          <a:xfrm>
            <a:off x="6535518" y="106471"/>
            <a:ext cx="2897478" cy="301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596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30343" y="6000750"/>
            <a:ext cx="8596668" cy="495300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b="1" dirty="0">
                <a:solidFill>
                  <a:srgbClr val="C0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SURVEYING LAB</a:t>
            </a:r>
          </a:p>
        </p:txBody>
      </p:sp>
      <p:pic>
        <p:nvPicPr>
          <p:cNvPr id="4" name="Picture 5" descr="E:\AU Report\PHOTOS LAB AND OTHERS\WhatsApp Image 2023-08-09 at 2.59.46 PM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49509" y="1335985"/>
            <a:ext cx="4998792" cy="4626665"/>
          </a:xfrm>
          <a:prstGeom prst="rect">
            <a:avLst/>
          </a:prstGeom>
          <a:noFill/>
        </p:spPr>
      </p:pic>
      <p:pic>
        <p:nvPicPr>
          <p:cNvPr id="6" name="Picture 4" descr="E:\AU Report\PHOTOS LAB AND OTHERS\WhatsApp Image 2023-08-09 at 2.57.47 P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6900" y="1352550"/>
            <a:ext cx="5753100" cy="4629150"/>
          </a:xfrm>
          <a:prstGeom prst="rect">
            <a:avLst/>
          </a:prstGeom>
          <a:noFill/>
        </p:spPr>
      </p:pic>
      <p:pic>
        <p:nvPicPr>
          <p:cNvPr id="8" name="Picture 7" descr="AU logo.png"/>
          <p:cNvPicPr>
            <a:picLocks noChangeAspect="1"/>
          </p:cNvPicPr>
          <p:nvPr/>
        </p:nvPicPr>
        <p:blipFill>
          <a:blip r:embed="rId4"/>
          <a:srcRect t="-3899" r="72100"/>
          <a:stretch>
            <a:fillRect/>
          </a:stretch>
        </p:blipFill>
        <p:spPr>
          <a:xfrm>
            <a:off x="10732858" y="225083"/>
            <a:ext cx="1276262" cy="128016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5962" y="466352"/>
            <a:ext cx="9416896" cy="5299240"/>
          </a:xfrm>
        </p:spPr>
        <p:txBody>
          <a:bodyPr/>
          <a:lstStyle/>
          <a:p>
            <a:pPr marL="457200" indent="-457200">
              <a:buFont typeface="Wingdings" pitchFamily="2" charset="2"/>
              <a:buChar char="§"/>
            </a:pPr>
            <a:r>
              <a:rPr lang="en-IN" sz="2800" b="1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Extension and out reach programmes organized and participated Photographs</a:t>
            </a:r>
          </a:p>
        </p:txBody>
      </p:sp>
      <p:pic>
        <p:nvPicPr>
          <p:cNvPr id="9" name="Picture 8" descr="AU logo.png"/>
          <p:cNvPicPr>
            <a:picLocks noChangeAspect="1"/>
          </p:cNvPicPr>
          <p:nvPr/>
        </p:nvPicPr>
        <p:blipFill>
          <a:blip r:embed="rId2"/>
          <a:srcRect t="-3899" r="72100"/>
          <a:stretch>
            <a:fillRect/>
          </a:stretch>
        </p:blipFill>
        <p:spPr>
          <a:xfrm>
            <a:off x="10732858" y="225083"/>
            <a:ext cx="1276262" cy="1280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172169-770C-4A68-B747-F49D8229B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516" y="1679917"/>
            <a:ext cx="10230347" cy="4601886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hatsApp Image 2023-08-05 at 10.01.11 A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000" y="386524"/>
            <a:ext cx="3966500" cy="2974875"/>
          </a:xfrm>
          <a:prstGeom prst="rect">
            <a:avLst/>
          </a:prstGeom>
        </p:spPr>
      </p:pic>
      <p:pic>
        <p:nvPicPr>
          <p:cNvPr id="8" name="Picture 7" descr="WhatsApp Image 2023-08-05 at 10.01.11 AM (1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1" y="1143000"/>
            <a:ext cx="6041234" cy="4530926"/>
          </a:xfrm>
          <a:prstGeom prst="rect">
            <a:avLst/>
          </a:prstGeom>
        </p:spPr>
      </p:pic>
      <p:pic>
        <p:nvPicPr>
          <p:cNvPr id="9" name="Picture 8" descr="WhatsApp Image 2023-08-05 at 10.01.11 AM (3)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0968" y="3530600"/>
            <a:ext cx="3957032" cy="2967774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26534" y="393700"/>
            <a:ext cx="8596668" cy="5588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Geological Photo Exhibition</a:t>
            </a:r>
          </a:p>
        </p:txBody>
      </p:sp>
      <p:pic>
        <p:nvPicPr>
          <p:cNvPr id="11" name="Picture 10" descr="AU logo.png"/>
          <p:cNvPicPr>
            <a:picLocks noChangeAspect="1"/>
          </p:cNvPicPr>
          <p:nvPr/>
        </p:nvPicPr>
        <p:blipFill>
          <a:blip r:embed="rId5"/>
          <a:srcRect t="-3899" r="72100"/>
          <a:stretch>
            <a:fillRect/>
          </a:stretch>
        </p:blipFill>
        <p:spPr>
          <a:xfrm>
            <a:off x="10732858" y="225083"/>
            <a:ext cx="1276262" cy="128016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WhatsApp Image 2023-08-05 at 10.01.11 AM (5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68" y="2076748"/>
            <a:ext cx="5775152" cy="4331364"/>
          </a:xfrm>
          <a:prstGeom prst="rect">
            <a:avLst/>
          </a:prstGeom>
        </p:spPr>
      </p:pic>
      <p:pic>
        <p:nvPicPr>
          <p:cNvPr id="20" name="Picture 19" descr="WhatsApp Image 2023-08-05 at 10.01.11 AM (4)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2076748"/>
            <a:ext cx="5562600" cy="4171950"/>
          </a:xfrm>
          <a:prstGeom prst="rect">
            <a:avLst/>
          </a:prstGeom>
        </p:spPr>
      </p:pic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1679039" y="355009"/>
            <a:ext cx="9053819" cy="1485900"/>
          </a:xfrm>
        </p:spPr>
        <p:txBody>
          <a:bodyPr>
            <a:noAutofit/>
          </a:bodyPr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Geological Exhibition organized in collaboration with Indian National Trust for Art and Cultural Heritage  (INTACH), Visakhapatnam Chapter</a:t>
            </a:r>
          </a:p>
        </p:txBody>
      </p:sp>
      <p:pic>
        <p:nvPicPr>
          <p:cNvPr id="7" name="Picture 6" descr="AU logo.png"/>
          <p:cNvPicPr>
            <a:picLocks noChangeAspect="1"/>
          </p:cNvPicPr>
          <p:nvPr/>
        </p:nvPicPr>
        <p:blipFill>
          <a:blip r:embed="rId5"/>
          <a:srcRect t="-3899" r="72100"/>
          <a:stretch>
            <a:fillRect/>
          </a:stretch>
        </p:blipFill>
        <p:spPr>
          <a:xfrm>
            <a:off x="10732858" y="225083"/>
            <a:ext cx="1276262" cy="128016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32267" y="274638"/>
            <a:ext cx="4283456" cy="378505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1st Semester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840470" y="823686"/>
          <a:ext cx="4892673" cy="2914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0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51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0764">
                <a:tc>
                  <a:txBody>
                    <a:bodyPr/>
                    <a:lstStyle/>
                    <a:p>
                      <a:pPr indent="411480"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800" dirty="0">
                          <a:latin typeface="Times New Roman"/>
                          <a:ea typeface="Times New Roman"/>
                          <a:cs typeface="Gautami"/>
                        </a:rPr>
                        <a:t>S. No</a:t>
                      </a:r>
                      <a:endParaRPr lang="en-US" sz="1800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800" dirty="0">
                          <a:latin typeface="Times New Roman"/>
                          <a:ea typeface="Times New Roman"/>
                          <a:cs typeface="Gautami"/>
                        </a:rPr>
                        <a:t>Course</a:t>
                      </a:r>
                      <a:endParaRPr lang="en-US" sz="1800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0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01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Paper-I Mineralogy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46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02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Paper-II Igneous and Metamorphic Petrology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70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03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Paper-III Structural Geology &amp; Tectonics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70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04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Paper-IV</a:t>
                      </a:r>
                      <a:r>
                        <a:rPr lang="en-US" sz="1600" b="1" baseline="0" dirty="0">
                          <a:latin typeface="Times New Roman"/>
                          <a:ea typeface="Times New Roman"/>
                          <a:cs typeface="Gautami"/>
                        </a:rPr>
                        <a:t> </a:t>
                      </a:r>
                      <a:r>
                        <a:rPr lang="en-GB" sz="1600" b="1" dirty="0" err="1">
                          <a:latin typeface="Times New Roman"/>
                          <a:ea typeface="Times New Roman"/>
                          <a:cs typeface="Gautami"/>
                        </a:rPr>
                        <a:t>Stratigraphy</a:t>
                      </a: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 &amp; Micropaleontology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70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05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Field Work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itle 6"/>
          <p:cNvSpPr txBox="1">
            <a:spLocks/>
          </p:cNvSpPr>
          <p:nvPr/>
        </p:nvSpPr>
        <p:spPr>
          <a:xfrm>
            <a:off x="6464372" y="383495"/>
            <a:ext cx="4283456" cy="37850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Semester</a:t>
            </a:r>
          </a:p>
        </p:txBody>
      </p:sp>
      <p:graphicFrame>
        <p:nvGraphicFramePr>
          <p:cNvPr id="9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3549508"/>
              </p:ext>
            </p:extLst>
          </p:nvPr>
        </p:nvGraphicFramePr>
        <p:xfrm>
          <a:off x="6421213" y="952500"/>
          <a:ext cx="5275487" cy="2679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4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10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indent="411480" algn="l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dirty="0">
                          <a:latin typeface="Times New Roman"/>
                          <a:ea typeface="Times New Roman"/>
                          <a:cs typeface="Gautami"/>
                        </a:rPr>
                        <a:t>S. No</a:t>
                      </a:r>
                      <a:endParaRPr lang="en-US" sz="1600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Arial"/>
                          <a:ea typeface="Calibri"/>
                          <a:cs typeface="Gautami"/>
                        </a:rPr>
                        <a:t>Course </a:t>
                      </a:r>
                      <a:endParaRPr lang="en-US" sz="1600" dirty="0">
                        <a:latin typeface="Calibri"/>
                        <a:ea typeface="Calibri"/>
                        <a:cs typeface="Gautam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01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Paper-I</a:t>
                      </a:r>
                      <a:r>
                        <a:rPr lang="en-US" sz="1600" b="1" baseline="0" dirty="0">
                          <a:latin typeface="Times New Roman"/>
                          <a:ea typeface="Times New Roman"/>
                          <a:cs typeface="Gautami"/>
                        </a:rPr>
                        <a:t> </a:t>
                      </a:r>
                      <a:r>
                        <a:rPr lang="en-GB" sz="1600" b="1" dirty="0" err="1">
                          <a:latin typeface="Times New Roman"/>
                          <a:ea typeface="Times New Roman"/>
                          <a:cs typeface="Gautami"/>
                        </a:rPr>
                        <a:t>Sedimentology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46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02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Paper-II</a:t>
                      </a:r>
                      <a:r>
                        <a:rPr lang="en-US" sz="1600" b="1" baseline="0" dirty="0">
                          <a:latin typeface="Times New Roman"/>
                          <a:ea typeface="Times New Roman"/>
                          <a:cs typeface="Gautami"/>
                        </a:rPr>
                        <a:t> </a:t>
                      </a: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Geochemistry &amp; Isotope Geology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70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03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Paper-III</a:t>
                      </a:r>
                      <a:r>
                        <a:rPr lang="en-US" sz="1600" b="1" baseline="0" dirty="0">
                          <a:latin typeface="Times New Roman"/>
                          <a:ea typeface="Times New Roman"/>
                          <a:cs typeface="Gautami"/>
                        </a:rPr>
                        <a:t> </a:t>
                      </a: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Hydrogeology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3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04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Paper-IV</a:t>
                      </a:r>
                      <a:r>
                        <a:rPr lang="en-US" sz="1600" b="1" baseline="0" dirty="0">
                          <a:latin typeface="Times New Roman"/>
                          <a:ea typeface="Times New Roman"/>
                          <a:cs typeface="Gautami"/>
                        </a:rPr>
                        <a:t> </a:t>
                      </a: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Economic Geology &amp; Indian Mineral Deposits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70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05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47850" algn="l"/>
                        </a:tabLst>
                        <a:defRPr/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Surveying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0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8290425"/>
              </p:ext>
            </p:extLst>
          </p:nvPr>
        </p:nvGraphicFramePr>
        <p:xfrm>
          <a:off x="825480" y="4159137"/>
          <a:ext cx="4892673" cy="26988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0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51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5683">
                <a:tc>
                  <a:txBody>
                    <a:bodyPr/>
                    <a:lstStyle/>
                    <a:p>
                      <a:pPr indent="411480"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800" dirty="0">
                          <a:latin typeface="Times New Roman"/>
                          <a:ea typeface="Times New Roman"/>
                          <a:cs typeface="Gautami"/>
                        </a:rPr>
                        <a:t>S. No</a:t>
                      </a:r>
                      <a:endParaRPr lang="en-US" sz="1800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800" dirty="0">
                          <a:latin typeface="Times New Roman"/>
                          <a:ea typeface="Times New Roman"/>
                          <a:cs typeface="Gautami"/>
                        </a:rPr>
                        <a:t>Course</a:t>
                      </a:r>
                      <a:endParaRPr lang="en-US" sz="1800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8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01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Paper-I</a:t>
                      </a:r>
                      <a:r>
                        <a:rPr lang="en-US" sz="1600" b="1" baseline="0" dirty="0">
                          <a:latin typeface="Times New Roman"/>
                          <a:ea typeface="Times New Roman"/>
                          <a:cs typeface="Gautami"/>
                        </a:rPr>
                        <a:t> </a:t>
                      </a: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Mineral Exploration and Mineral Economics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1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02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Paper-II</a:t>
                      </a:r>
                      <a:r>
                        <a:rPr lang="en-US" sz="1600" b="1" baseline="0" dirty="0">
                          <a:latin typeface="Times New Roman"/>
                          <a:ea typeface="Times New Roman"/>
                          <a:cs typeface="Gautami"/>
                        </a:rPr>
                        <a:t> </a:t>
                      </a: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Fuel Geology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8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03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Paper-III</a:t>
                      </a:r>
                      <a:r>
                        <a:rPr lang="en-US" sz="1600" b="1" baseline="0" dirty="0">
                          <a:latin typeface="Times New Roman"/>
                          <a:ea typeface="Times New Roman"/>
                          <a:cs typeface="Gautami"/>
                        </a:rPr>
                        <a:t>  </a:t>
                      </a: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Environmental Geology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1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04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Paper-IV</a:t>
                      </a:r>
                      <a:r>
                        <a:rPr lang="en-US" sz="1600" b="1" baseline="0" dirty="0">
                          <a:latin typeface="Times New Roman"/>
                          <a:ea typeface="Times New Roman"/>
                          <a:cs typeface="Gautami"/>
                        </a:rPr>
                        <a:t> </a:t>
                      </a: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Sedimentary Basins of India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43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05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47850" algn="l"/>
                        </a:tabLst>
                        <a:defRPr/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Geological Mapping</a:t>
                      </a:r>
                      <a:r>
                        <a:rPr lang="en-US" sz="1600" b="1" baseline="0" dirty="0">
                          <a:latin typeface="Times New Roman"/>
                          <a:ea typeface="Times New Roman"/>
                          <a:cs typeface="Gautami"/>
                        </a:rPr>
                        <a:t> 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Title 6"/>
          <p:cNvSpPr txBox="1">
            <a:spLocks/>
          </p:cNvSpPr>
          <p:nvPr/>
        </p:nvSpPr>
        <p:spPr>
          <a:xfrm>
            <a:off x="844845" y="3722343"/>
            <a:ext cx="4283456" cy="37850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3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Semester</a:t>
            </a:r>
          </a:p>
        </p:txBody>
      </p:sp>
      <p:sp>
        <p:nvSpPr>
          <p:cNvPr id="12" name="Title 6"/>
          <p:cNvSpPr txBox="1">
            <a:spLocks/>
          </p:cNvSpPr>
          <p:nvPr/>
        </p:nvSpPr>
        <p:spPr>
          <a:xfrm>
            <a:off x="6611895" y="3961144"/>
            <a:ext cx="4283456" cy="37850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4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Semester</a:t>
            </a:r>
          </a:p>
        </p:txBody>
      </p:sp>
      <p:graphicFrame>
        <p:nvGraphicFramePr>
          <p:cNvPr id="13" name="Content Placeholder 5"/>
          <p:cNvGraphicFramePr>
            <a:graphicFrameLocks/>
          </p:cNvGraphicFramePr>
          <p:nvPr/>
        </p:nvGraphicFramePr>
        <p:xfrm>
          <a:off x="6378711" y="4391232"/>
          <a:ext cx="4892673" cy="2361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1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15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5450">
                <a:tc>
                  <a:txBody>
                    <a:bodyPr/>
                    <a:lstStyle/>
                    <a:p>
                      <a:pPr indent="411480"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800" dirty="0">
                          <a:latin typeface="Times New Roman"/>
                          <a:ea typeface="Times New Roman"/>
                          <a:cs typeface="Gautami"/>
                        </a:rPr>
                        <a:t>S. No</a:t>
                      </a:r>
                      <a:endParaRPr lang="en-US" sz="1800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800" dirty="0">
                          <a:latin typeface="Times New Roman"/>
                          <a:ea typeface="Times New Roman"/>
                          <a:cs typeface="Gautami"/>
                        </a:rPr>
                        <a:t>Course</a:t>
                      </a:r>
                      <a:endParaRPr lang="en-US" sz="1800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0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01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Paper-I</a:t>
                      </a:r>
                      <a:r>
                        <a:rPr lang="en-US" sz="1600" b="1" baseline="0" dirty="0">
                          <a:latin typeface="Times New Roman"/>
                          <a:ea typeface="Times New Roman"/>
                          <a:cs typeface="Gautami"/>
                        </a:rPr>
                        <a:t> </a:t>
                      </a: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Marine Geology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46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02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Paper-II</a:t>
                      </a:r>
                      <a:r>
                        <a:rPr lang="en-US" sz="1600" b="1" baseline="0" dirty="0">
                          <a:latin typeface="Times New Roman"/>
                          <a:ea typeface="Times New Roman"/>
                          <a:cs typeface="Gautami"/>
                        </a:rPr>
                        <a:t> </a:t>
                      </a: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Mining &amp; Engineering Geology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70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03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Paper-III</a:t>
                      </a:r>
                      <a:r>
                        <a:rPr lang="en-US" sz="1600" b="1" baseline="0" dirty="0">
                          <a:latin typeface="Times New Roman"/>
                          <a:ea typeface="Times New Roman"/>
                          <a:cs typeface="Gautami"/>
                        </a:rPr>
                        <a:t> </a:t>
                      </a: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Geomorphology Remote Sensing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70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04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47850" algn="l"/>
                        </a:tabLst>
                        <a:defRPr/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Paper-IV</a:t>
                      </a:r>
                      <a:r>
                        <a:rPr lang="en-US" sz="1600" b="1" baseline="0" dirty="0">
                          <a:latin typeface="Times New Roman"/>
                          <a:ea typeface="Times New Roman"/>
                          <a:cs typeface="Gautami"/>
                        </a:rPr>
                        <a:t> </a:t>
                      </a: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Project work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4561194" y="0"/>
            <a:ext cx="29325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</a:rPr>
              <a:t>M.Sc</a:t>
            </a:r>
            <a:r>
              <a:rPr lang="en-US" sz="3200" b="1" dirty="0">
                <a:solidFill>
                  <a:srgbClr val="C00000"/>
                </a:solidFill>
              </a:rPr>
              <a:t> Geology 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Mapping Camp\IMG_06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00" y="76200"/>
            <a:ext cx="11988801" cy="66294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6172200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Khondalite “Rock Bridge” near </a:t>
            </a:r>
            <a:r>
              <a:rPr lang="en-US" sz="2800" b="1" dirty="0" err="1"/>
              <a:t>Thotlakonda</a:t>
            </a:r>
            <a:r>
              <a:rPr lang="en-US" sz="2800" b="1" dirty="0"/>
              <a:t> Beach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0DBA69-2143-4B22-93FA-4A80F0F819A6}"/>
              </a:ext>
            </a:extLst>
          </p:cNvPr>
          <p:cNvSpPr txBox="1"/>
          <p:nvPr/>
        </p:nvSpPr>
        <p:spPr>
          <a:xfrm>
            <a:off x="4864701" y="244549"/>
            <a:ext cx="2462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GEO TOURISM SITE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KSNR 25-09-2015\GV Reddy\Final Theisis\Filed Photos\DSC02562.JPG"/>
          <p:cNvPicPr>
            <a:picLocks noChangeAspect="1" noChangeArrowheads="1"/>
          </p:cNvPicPr>
          <p:nvPr/>
        </p:nvPicPr>
        <p:blipFill rotWithShape="1">
          <a:blip r:embed="rId2" cstate="print"/>
          <a:srcRect b="15985"/>
          <a:stretch/>
        </p:blipFill>
        <p:spPr bwMode="auto">
          <a:xfrm>
            <a:off x="136253" y="644156"/>
            <a:ext cx="11919493" cy="556968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6096000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Red sediments, INS Kalinga, near Bheemunipatnam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D1061C-F7C5-4854-A652-3AB4CDD1FD65}"/>
              </a:ext>
            </a:extLst>
          </p:cNvPr>
          <p:cNvSpPr txBox="1"/>
          <p:nvPr/>
        </p:nvSpPr>
        <p:spPr>
          <a:xfrm>
            <a:off x="4550735" y="238780"/>
            <a:ext cx="2462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GEO TOURISM SITE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90134" y="624114"/>
            <a:ext cx="8596668" cy="4953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Museum  Visit by Mines and Geology Officials, Govt. of AP</a:t>
            </a:r>
          </a:p>
        </p:txBody>
      </p:sp>
      <p:pic>
        <p:nvPicPr>
          <p:cNvPr id="4" name="Content Placeholder 3" descr="WhatsApp Image 2023-08-04 at 4.02.43 PM.jpe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90134" y="1599754"/>
            <a:ext cx="10420879" cy="4687593"/>
          </a:xfrm>
        </p:spPr>
      </p:pic>
      <p:pic>
        <p:nvPicPr>
          <p:cNvPr id="6" name="Picture 5" descr="AU logo.png"/>
          <p:cNvPicPr>
            <a:picLocks noChangeAspect="1"/>
          </p:cNvPicPr>
          <p:nvPr/>
        </p:nvPicPr>
        <p:blipFill>
          <a:blip r:embed="rId4"/>
          <a:srcRect t="-3899" r="72100"/>
          <a:stretch>
            <a:fillRect/>
          </a:stretch>
        </p:blipFill>
        <p:spPr>
          <a:xfrm>
            <a:off x="10732858" y="225083"/>
            <a:ext cx="1276262" cy="128016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96433" y="418279"/>
            <a:ext cx="9867751" cy="13208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Officials of the Mining Engineers Association of India- Visit</a:t>
            </a:r>
          </a:p>
        </p:txBody>
      </p:sp>
      <p:pic>
        <p:nvPicPr>
          <p:cNvPr id="4" name="Content Placeholder 3" descr="WhatsApp Image 2023-08-04 at 4.02.41 PM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7356" y="2581850"/>
            <a:ext cx="5640106" cy="2537072"/>
          </a:xfrm>
        </p:spPr>
      </p:pic>
      <p:pic>
        <p:nvPicPr>
          <p:cNvPr id="6" name="Picture 5" descr="WhatsApp Image 2023-08-04 at 4.02.39 PM.jpeg"/>
          <p:cNvPicPr>
            <a:picLocks noChangeAspect="1"/>
          </p:cNvPicPr>
          <p:nvPr/>
        </p:nvPicPr>
        <p:blipFill rotWithShape="1">
          <a:blip r:embed="rId3"/>
          <a:srcRect l="12522"/>
          <a:stretch/>
        </p:blipFill>
        <p:spPr>
          <a:xfrm>
            <a:off x="1296433" y="2581850"/>
            <a:ext cx="4933876" cy="2537072"/>
          </a:xfrm>
          <a:prstGeom prst="rect">
            <a:avLst/>
          </a:prstGeom>
        </p:spPr>
      </p:pic>
      <p:pic>
        <p:nvPicPr>
          <p:cNvPr id="10" name="Picture 9" descr="AU logo.png"/>
          <p:cNvPicPr>
            <a:picLocks noChangeAspect="1"/>
          </p:cNvPicPr>
          <p:nvPr/>
        </p:nvPicPr>
        <p:blipFill>
          <a:blip r:embed="rId4"/>
          <a:srcRect t="-3899" r="72100"/>
          <a:stretch>
            <a:fillRect/>
          </a:stretch>
        </p:blipFill>
        <p:spPr>
          <a:xfrm>
            <a:off x="10732858" y="225083"/>
            <a:ext cx="1276262" cy="128016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628063-54C3-9E2E-60A6-7B232BA6CCEA}"/>
              </a:ext>
            </a:extLst>
          </p:cNvPr>
          <p:cNvSpPr txBox="1"/>
          <p:nvPr/>
        </p:nvSpPr>
        <p:spPr>
          <a:xfrm>
            <a:off x="1859341" y="369171"/>
            <a:ext cx="7793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Institution values and Social responsibilities: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31BF67-4123-01E8-1A4D-EFBE16BDD15F}"/>
              </a:ext>
            </a:extLst>
          </p:cNvPr>
          <p:cNvSpPr txBox="1"/>
          <p:nvPr/>
        </p:nvSpPr>
        <p:spPr>
          <a:xfrm>
            <a:off x="1575738" y="993321"/>
            <a:ext cx="877168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IN" sz="2800" b="1" dirty="0">
                <a:latin typeface="Cambria" pitchFamily="18" charset="0"/>
                <a:ea typeface="Cambria" pitchFamily="18" charset="0"/>
              </a:rPr>
              <a:t>Energy services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IN" sz="2800" b="1" dirty="0">
              <a:latin typeface="Cambria" pitchFamily="18" charset="0"/>
              <a:ea typeface="Cambria" pitchFamily="18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IN" sz="2800" b="1" dirty="0">
              <a:latin typeface="Cambria" pitchFamily="18" charset="0"/>
              <a:ea typeface="Cambria" pitchFamily="18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IN" sz="2800" b="1" dirty="0">
              <a:latin typeface="Cambria" pitchFamily="18" charset="0"/>
              <a:ea typeface="Cambria" pitchFamily="18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IN" sz="2800" b="1" dirty="0">
              <a:latin typeface="Cambria" pitchFamily="18" charset="0"/>
              <a:ea typeface="Cambria" pitchFamily="18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IN" sz="2800" b="1" dirty="0">
              <a:latin typeface="Cambria" pitchFamily="18" charset="0"/>
              <a:ea typeface="Cambria" pitchFamily="18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IN" sz="2800" b="1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5" name="Picture 7" descr="E:\AU Report\PHOTOS LAB AND OTHERS\WhatsApp Image 2023-08-09 at 2.49.07 PM.jpeg"/>
          <p:cNvPicPr>
            <a:picLocks noChangeAspect="1" noChangeArrowheads="1"/>
          </p:cNvPicPr>
          <p:nvPr/>
        </p:nvPicPr>
        <p:blipFill>
          <a:blip r:embed="rId2"/>
          <a:srcRect t="1236" r="6907" b="20170"/>
          <a:stretch>
            <a:fillRect/>
          </a:stretch>
        </p:blipFill>
        <p:spPr bwMode="auto">
          <a:xfrm rot="16200000">
            <a:off x="3390903" y="133347"/>
            <a:ext cx="4324349" cy="7448553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366371" y="6227219"/>
            <a:ext cx="52157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71600" lvl="2" indent="-457200">
              <a:buFont typeface="Wingdings" pitchFamily="2" charset="2"/>
              <a:buChar char="§"/>
            </a:pPr>
            <a:r>
              <a:rPr lang="en-IN" sz="28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Roof Top Solar Power </a:t>
            </a:r>
          </a:p>
        </p:txBody>
      </p:sp>
      <p:pic>
        <p:nvPicPr>
          <p:cNvPr id="7" name="Picture 6" descr="AU logo.png"/>
          <p:cNvPicPr>
            <a:picLocks noChangeAspect="1"/>
          </p:cNvPicPr>
          <p:nvPr/>
        </p:nvPicPr>
        <p:blipFill>
          <a:blip r:embed="rId3"/>
          <a:srcRect t="-3899" r="72100"/>
          <a:stretch>
            <a:fillRect/>
          </a:stretch>
        </p:blipFill>
        <p:spPr>
          <a:xfrm>
            <a:off x="10732858" y="225083"/>
            <a:ext cx="1276262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4793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2043" y="438047"/>
            <a:ext cx="10315216" cy="6045199"/>
          </a:xfrm>
        </p:spPr>
        <p:txBody>
          <a:bodyPr>
            <a:no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N" sz="3600" b="1" dirty="0">
                <a:solidFill>
                  <a:srgbClr val="C0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Prominent Alumni</a:t>
            </a:r>
          </a:p>
          <a:p>
            <a:pPr algn="just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Department Alumni served in National and International organizations in various capacities.</a:t>
            </a:r>
            <a:endParaRPr lang="en-IN" sz="2000" b="1" dirty="0">
              <a:solidFill>
                <a:srgbClr val="00206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endParaRPr lang="en-US" sz="2000" b="1" dirty="0">
              <a:solidFill>
                <a:srgbClr val="00206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IN GOVT. SERVICES </a:t>
            </a:r>
            <a:endParaRPr lang="en-IN" sz="2800" b="1" dirty="0">
              <a:solidFill>
                <a:srgbClr val="C0000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lvl="1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Padmabhusan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K.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Padmanabhayya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, IAS, Former Home Secretary, Govt. of India</a:t>
            </a:r>
          </a:p>
          <a:p>
            <a:pPr lvl="1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Sri. B.K.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Rao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, Ex Secretary, Ministry of Steel &amp; Mines, Govt. of India</a:t>
            </a:r>
          </a:p>
          <a:p>
            <a:pPr lvl="1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Dr. J. C.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Mohanty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, I.A.S. Former Secretary, Municipal Administration, Govt. of AP</a:t>
            </a:r>
            <a:endParaRPr lang="en-IN" sz="2000" b="1" dirty="0">
              <a:solidFill>
                <a:srgbClr val="00206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lvl="1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Sri. C.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Karunakaran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, Director General, Geological Survey of India </a:t>
            </a:r>
            <a:endParaRPr lang="en-IN" sz="2000" b="1" dirty="0">
              <a:solidFill>
                <a:srgbClr val="00206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lvl="1"/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Shri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. G.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Raju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, Director General, Geological Survey of India </a:t>
            </a:r>
            <a:endParaRPr lang="en-IN" sz="2000" b="1" dirty="0">
              <a:solidFill>
                <a:srgbClr val="00206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lvl="1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Dr. N. Kutumba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Rao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, Director General, Geological Survey of India </a:t>
            </a:r>
            <a:endParaRPr lang="en-IN" sz="2000" b="1" dirty="0">
              <a:solidFill>
                <a:srgbClr val="00206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lvl="1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Sri. K.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Raghava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Rao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, W.H.O. </a:t>
            </a:r>
            <a:endParaRPr lang="en-IN" sz="2000" b="1" dirty="0">
              <a:solidFill>
                <a:srgbClr val="00206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lvl="1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Dr. T.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Radha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Krishna, FNA, CESS,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Thiruvunanthapuram</a:t>
            </a:r>
            <a:endParaRPr lang="en-IN" sz="2000" b="1" dirty="0">
              <a:solidFill>
                <a:srgbClr val="00206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lvl="1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Dr. V.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Poorna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Chandra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Rao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, FNA, NIO, Goa</a:t>
            </a:r>
            <a:endParaRPr lang="en-IN" sz="2000" b="1" dirty="0">
              <a:solidFill>
                <a:srgbClr val="00206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lvl="1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 Dr. B.S.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Sarma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, Deputy Director General, GSI</a:t>
            </a:r>
            <a:endParaRPr lang="en-IN" sz="2000" b="1" dirty="0">
              <a:solidFill>
                <a:srgbClr val="00206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lvl="1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Dr. K.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Srinivasa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Chari, Deputy Director General, Geological Survey of India</a:t>
            </a:r>
            <a:endParaRPr lang="en-IN" sz="2000" b="1" dirty="0">
              <a:solidFill>
                <a:srgbClr val="00206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lvl="1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endParaRPr lang="en-IN" sz="2000" b="1" dirty="0">
              <a:solidFill>
                <a:srgbClr val="00206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</p:txBody>
      </p:sp>
      <p:pic>
        <p:nvPicPr>
          <p:cNvPr id="5" name="Picture 4" descr="AU logo.png"/>
          <p:cNvPicPr>
            <a:picLocks noChangeAspect="1"/>
          </p:cNvPicPr>
          <p:nvPr/>
        </p:nvPicPr>
        <p:blipFill>
          <a:blip r:embed="rId2"/>
          <a:srcRect t="-3899" r="72100"/>
          <a:stretch>
            <a:fillRect/>
          </a:stretch>
        </p:blipFill>
        <p:spPr>
          <a:xfrm>
            <a:off x="10915738" y="0"/>
            <a:ext cx="1276262" cy="128016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9154" y="368474"/>
            <a:ext cx="10463135" cy="6045199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IN GOVT. SERVICES </a:t>
            </a:r>
            <a:endParaRPr lang="en-IN" sz="2400" b="1" dirty="0">
              <a:solidFill>
                <a:srgbClr val="C0000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lvl="1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Dr.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G.Venkata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Ram Reddy, I.A.S.</a:t>
            </a:r>
            <a:endParaRPr lang="en-IN" sz="2400" b="1" dirty="0">
              <a:solidFill>
                <a:srgbClr val="00206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lvl="1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Sri. G.H.P.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Raju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, I.P.S.</a:t>
            </a:r>
            <a:endParaRPr lang="en-IN" sz="2400" b="1" dirty="0">
              <a:solidFill>
                <a:srgbClr val="00206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lvl="1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Sri. A. Ravi Krishna, I.P.S.</a:t>
            </a:r>
            <a:endParaRPr lang="en-IN" sz="2400" b="1" dirty="0">
              <a:solidFill>
                <a:srgbClr val="00206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lvl="1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Sri. K. Ravi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Sankar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, Commissioner (GST policy), Commercial Tax</a:t>
            </a:r>
            <a:endParaRPr lang="en-IN" sz="2400" b="1" dirty="0">
              <a:solidFill>
                <a:srgbClr val="00206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lvl="1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Sri. K.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Sambi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Reddy, IRS</a:t>
            </a:r>
            <a:endParaRPr lang="en-IN" sz="2400" b="1" dirty="0">
              <a:solidFill>
                <a:srgbClr val="00206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lvl="1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Sri. W.B. Chandra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Sekhar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, Joint Director, Mines &amp; Geology, A.P.</a:t>
            </a:r>
            <a:endParaRPr lang="en-IN" sz="2400" b="1" dirty="0">
              <a:solidFill>
                <a:srgbClr val="00206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lvl="1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Sri. T. S.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Raju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, CGWB, Faridabad</a:t>
            </a:r>
            <a:endParaRPr lang="en-IN" sz="2400" b="1" dirty="0">
              <a:solidFill>
                <a:srgbClr val="00206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lvl="1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Sri. K.S.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Raju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, Chief Controller General, IBM</a:t>
            </a:r>
            <a:endParaRPr lang="en-IN" sz="2400" b="1" dirty="0">
              <a:solidFill>
                <a:srgbClr val="00206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lvl="1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Sri. N.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Subramanyam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, Regional Joint Director, A.P. Mines and Geology</a:t>
            </a:r>
            <a:endParaRPr lang="en-IN" sz="2400" b="1" dirty="0">
              <a:solidFill>
                <a:srgbClr val="00206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lvl="1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Sri. M.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Venkateswara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Rao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, Head, Geological Survey of India Training Institute, Hyderabad. </a:t>
            </a:r>
            <a:endParaRPr lang="en-IN" sz="2400" b="1" dirty="0">
              <a:solidFill>
                <a:srgbClr val="00206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</p:txBody>
      </p:sp>
      <p:pic>
        <p:nvPicPr>
          <p:cNvPr id="5" name="Picture 4" descr="AU logo.png"/>
          <p:cNvPicPr>
            <a:picLocks noChangeAspect="1"/>
          </p:cNvPicPr>
          <p:nvPr/>
        </p:nvPicPr>
        <p:blipFill>
          <a:blip r:embed="rId2"/>
          <a:srcRect t="-3899" r="72100"/>
          <a:stretch>
            <a:fillRect/>
          </a:stretch>
        </p:blipFill>
        <p:spPr>
          <a:xfrm>
            <a:off x="10732858" y="212557"/>
            <a:ext cx="1276262" cy="128016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E5A409-AFE9-E33B-64E3-C548FAA7D310}"/>
              </a:ext>
            </a:extLst>
          </p:cNvPr>
          <p:cNvSpPr txBox="1"/>
          <p:nvPr/>
        </p:nvSpPr>
        <p:spPr>
          <a:xfrm>
            <a:off x="479685" y="656302"/>
            <a:ext cx="11232867" cy="5432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900" b="1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IN ACADEMICS</a:t>
            </a:r>
          </a:p>
          <a:p>
            <a:pPr algn="ctr"/>
            <a:endParaRPr lang="en-IN" sz="1000" b="1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en-US" sz="16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		</a:t>
            </a:r>
            <a:r>
              <a:rPr lang="en-US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Prof. A.S. Naidu 						University of Alaska, USA</a:t>
            </a:r>
          </a:p>
          <a:p>
            <a:r>
              <a:rPr lang="en-US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		Prof. P.D. </a:t>
            </a:r>
            <a:r>
              <a:rPr lang="en-US" sz="2000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Rao</a:t>
            </a:r>
            <a:r>
              <a:rPr lang="en-US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						University of Alaska, USA </a:t>
            </a:r>
          </a:p>
          <a:p>
            <a:r>
              <a:rPr lang="en-US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		Prof. A. </a:t>
            </a:r>
            <a:r>
              <a:rPr lang="en-US" sz="2000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Jagannadha</a:t>
            </a:r>
            <a:r>
              <a:rPr lang="en-US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Rao</a:t>
            </a:r>
            <a:r>
              <a:rPr lang="en-US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			</a:t>
            </a:r>
            <a:r>
              <a:rPr lang="en-US" sz="2000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Carnegi</a:t>
            </a:r>
            <a:r>
              <a:rPr lang="en-US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Institute, USA</a:t>
            </a:r>
            <a:endParaRPr lang="en-IN" sz="2000" b="1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en-US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		Prof. </a:t>
            </a:r>
            <a:r>
              <a:rPr lang="en-US" sz="2000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Bhaskar</a:t>
            </a:r>
            <a:r>
              <a:rPr lang="en-US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Rao</a:t>
            </a:r>
            <a:r>
              <a:rPr lang="en-US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					</a:t>
            </a:r>
            <a:r>
              <a:rPr lang="en-US" sz="2000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Adusumilli</a:t>
            </a:r>
            <a:r>
              <a:rPr lang="en-US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University of </a:t>
            </a:r>
            <a:r>
              <a:rPr lang="en-US" sz="2000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Brazelia</a:t>
            </a:r>
            <a:r>
              <a:rPr lang="en-US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endParaRPr lang="en-IN" sz="2000" b="1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en-US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		Dr. D.C. </a:t>
            </a:r>
            <a:r>
              <a:rPr lang="en-US" sz="2000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Kaminani</a:t>
            </a:r>
            <a:r>
              <a:rPr lang="en-US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					Geological Society of Canada</a:t>
            </a:r>
          </a:p>
          <a:p>
            <a:r>
              <a:rPr lang="en-US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		Prof. U. </a:t>
            </a:r>
            <a:r>
              <a:rPr lang="en-US" sz="2000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Aswadhanarayana</a:t>
            </a:r>
            <a:r>
              <a:rPr lang="en-US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			Central University	</a:t>
            </a:r>
            <a:endParaRPr lang="en-IN" sz="2000" b="1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en-US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		Prof. </a:t>
            </a:r>
            <a:r>
              <a:rPr lang="en-US" sz="2000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Leelanandam</a:t>
            </a:r>
            <a:r>
              <a:rPr lang="en-US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					</a:t>
            </a:r>
            <a:r>
              <a:rPr lang="en-US" sz="2000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Osmania</a:t>
            </a:r>
            <a:r>
              <a:rPr lang="en-US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University</a:t>
            </a:r>
          </a:p>
          <a:p>
            <a:r>
              <a:rPr lang="en-US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		Dr. S. </a:t>
            </a:r>
            <a:r>
              <a:rPr lang="en-US" sz="2000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Balakrishna</a:t>
            </a:r>
            <a:r>
              <a:rPr lang="en-US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					NGRI </a:t>
            </a:r>
            <a:endParaRPr lang="en-IN" sz="2000" b="1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en-US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		Prof. K.V. </a:t>
            </a:r>
            <a:r>
              <a:rPr lang="en-US" sz="2000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Subba</a:t>
            </a:r>
            <a:r>
              <a:rPr lang="en-US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Rao</a:t>
            </a:r>
            <a:r>
              <a:rPr lang="en-US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				Central University</a:t>
            </a:r>
            <a:endParaRPr lang="en-IN" sz="2000" b="1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en-US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		Prof. B. E. </a:t>
            </a:r>
            <a:r>
              <a:rPr lang="en-US" sz="2000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Vijayam</a:t>
            </a:r>
            <a:r>
              <a:rPr lang="en-US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					</a:t>
            </a:r>
            <a:r>
              <a:rPr lang="en-US" sz="2000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Osmania</a:t>
            </a:r>
            <a:r>
              <a:rPr lang="en-US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University</a:t>
            </a:r>
            <a:endParaRPr lang="en-IN" sz="2000" b="1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en-US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		Prof. R. </a:t>
            </a:r>
            <a:r>
              <a:rPr lang="en-US" sz="2000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Jagadeshwara</a:t>
            </a:r>
            <a:r>
              <a:rPr lang="en-US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Rao</a:t>
            </a:r>
            <a:r>
              <a:rPr lang="en-US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			S.V. University</a:t>
            </a:r>
            <a:endParaRPr lang="en-IN" sz="2000" b="1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en-US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		Prof. M. </a:t>
            </a:r>
            <a:r>
              <a:rPr lang="en-US" sz="2000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Jagannadha</a:t>
            </a:r>
            <a:r>
              <a:rPr lang="en-US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Rao</a:t>
            </a:r>
            <a:r>
              <a:rPr lang="en-US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			Vice-Chancellor, </a:t>
            </a:r>
            <a:r>
              <a:rPr lang="en-US" sz="2000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Adikavi</a:t>
            </a:r>
            <a:r>
              <a:rPr lang="en-US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Nannaya</a:t>
            </a:r>
            <a:r>
              <a:rPr lang="en-US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University,  </a:t>
            </a:r>
          </a:p>
          <a:p>
            <a:r>
              <a:rPr lang="en-US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											 </a:t>
            </a:r>
            <a:r>
              <a:rPr lang="en-US" sz="2000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Rajamahedravaram</a:t>
            </a:r>
            <a:r>
              <a:rPr lang="en-US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endParaRPr lang="en-IN" sz="2000" b="1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en-US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		Prof. M. </a:t>
            </a:r>
            <a:r>
              <a:rPr lang="en-US" sz="2000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Anji</a:t>
            </a:r>
            <a:r>
              <a:rPr lang="en-US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Reddy 					Vice-Chancellor, Andhra </a:t>
            </a:r>
            <a:r>
              <a:rPr lang="en-US" sz="2000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Kesari</a:t>
            </a:r>
            <a:r>
              <a:rPr lang="en-US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University, </a:t>
            </a:r>
            <a:r>
              <a:rPr lang="en-US" sz="2000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Ongole</a:t>
            </a:r>
            <a:r>
              <a:rPr lang="en-US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endParaRPr lang="en-IN" sz="2000" b="1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en-US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		</a:t>
            </a:r>
            <a:endParaRPr lang="en-IN" sz="2000" b="1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5" name="Picture 4" descr="AU logo.png"/>
          <p:cNvPicPr>
            <a:picLocks noChangeAspect="1"/>
          </p:cNvPicPr>
          <p:nvPr/>
        </p:nvPicPr>
        <p:blipFill>
          <a:blip r:embed="rId2"/>
          <a:srcRect t="-3899" r="72100"/>
          <a:stretch>
            <a:fillRect/>
          </a:stretch>
        </p:blipFill>
        <p:spPr>
          <a:xfrm>
            <a:off x="10732858" y="225083"/>
            <a:ext cx="1276262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806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0762" y="620487"/>
            <a:ext cx="8596668" cy="5406362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IN INDUSTRY</a:t>
            </a:r>
            <a:endParaRPr lang="en-IN" sz="4000" b="1" dirty="0">
              <a:solidFill>
                <a:srgbClr val="C0000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Dr. Ravi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Misra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, ONGC, OVL</a:t>
            </a:r>
            <a:endParaRPr lang="en-IN" dirty="0">
              <a:solidFill>
                <a:srgbClr val="00206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Sri. PVS Prasad, Head, Forward Base, KG Basin, ONGC</a:t>
            </a:r>
            <a:endParaRPr lang="en-IN" dirty="0">
              <a:solidFill>
                <a:srgbClr val="00206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Dr. P.V. Satyanarayana, Head, Forward Base, KG Basin, ONGC</a:t>
            </a:r>
            <a:endParaRPr lang="en-IN" dirty="0">
              <a:solidFill>
                <a:srgbClr val="00206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Sri.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Kamaraju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, Head, Forward Base, KG Basin, ONGC</a:t>
            </a:r>
            <a:endParaRPr lang="en-IN" dirty="0">
              <a:solidFill>
                <a:srgbClr val="00206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Dr. P.R.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Bhavana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, Head, Forward Base, KG Basin, ONGC</a:t>
            </a:r>
            <a:endParaRPr lang="en-IN" dirty="0">
              <a:solidFill>
                <a:srgbClr val="00206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Sri. DSAN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Raju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, Head, Forward Base, KG Basin, ONGC</a:t>
            </a:r>
            <a:endParaRPr lang="en-IN" dirty="0">
              <a:solidFill>
                <a:srgbClr val="00206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Dr. V.R.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Kolla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, Chief Advisor, Reliance Petro Chemicals</a:t>
            </a:r>
            <a:endParaRPr lang="en-IN" dirty="0">
              <a:solidFill>
                <a:srgbClr val="00206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Dr.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Shasavatharam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, Director,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Alkor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Petroo </a:t>
            </a:r>
            <a:endParaRPr lang="en-IN" dirty="0">
              <a:solidFill>
                <a:srgbClr val="00206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Dr.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Mohinuddin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, Consultant to GSPC</a:t>
            </a:r>
            <a:endParaRPr lang="en-IN" dirty="0">
              <a:solidFill>
                <a:srgbClr val="00206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Sri. P.S.R.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Raju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, Industrialist</a:t>
            </a:r>
            <a:endParaRPr lang="en-IN" dirty="0">
              <a:solidFill>
                <a:srgbClr val="00206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Dr. P.S.N. Murthy, ESSAR, Gujarat</a:t>
            </a:r>
            <a:endParaRPr lang="en-IN" dirty="0">
              <a:solidFill>
                <a:srgbClr val="00206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Mr. K.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Appavadhanulu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, Chief Consultant in Mining</a:t>
            </a:r>
            <a:endParaRPr lang="en-IN" dirty="0">
              <a:solidFill>
                <a:srgbClr val="00206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Mr. M.G.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Rao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, Consultant to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Zindal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Alumina Company</a:t>
            </a:r>
            <a:endParaRPr lang="en-IN" dirty="0">
              <a:solidFill>
                <a:srgbClr val="00206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Dr. B.V.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Ramana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Murthy, SECL </a:t>
            </a:r>
            <a:endParaRPr lang="en-IN" dirty="0">
              <a:solidFill>
                <a:srgbClr val="00206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Dr. B.B.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Sarma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, Director, APMDC</a:t>
            </a:r>
            <a:endParaRPr lang="en-IN" dirty="0">
              <a:solidFill>
                <a:srgbClr val="00206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endParaRPr lang="en-IN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AU logo.png"/>
          <p:cNvPicPr>
            <a:picLocks noChangeAspect="1"/>
          </p:cNvPicPr>
          <p:nvPr/>
        </p:nvPicPr>
        <p:blipFill>
          <a:blip r:embed="rId2"/>
          <a:srcRect t="-3899" r="72100"/>
          <a:stretch>
            <a:fillRect/>
          </a:stretch>
        </p:blipFill>
        <p:spPr>
          <a:xfrm>
            <a:off x="10732858" y="225083"/>
            <a:ext cx="1276262" cy="128016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EBDEE0-EE85-9F71-CE33-8DE678871C12}"/>
              </a:ext>
            </a:extLst>
          </p:cNvPr>
          <p:cNvSpPr txBox="1"/>
          <p:nvPr/>
        </p:nvSpPr>
        <p:spPr>
          <a:xfrm>
            <a:off x="1255986" y="470873"/>
            <a:ext cx="749045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Best Practices: </a:t>
            </a:r>
          </a:p>
          <a:p>
            <a:r>
              <a:rPr lang="en-IN" sz="2800" b="1" dirty="0">
                <a:latin typeface="Cambria" pitchFamily="18" charset="0"/>
                <a:ea typeface="Cambria" pitchFamily="18" charset="0"/>
              </a:rPr>
              <a:t>		</a:t>
            </a:r>
            <a:r>
              <a:rPr lang="en-IN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1. Geological Field works </a:t>
            </a:r>
          </a:p>
          <a:p>
            <a:r>
              <a:rPr lang="en-IN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		2. Mines Visits</a:t>
            </a:r>
          </a:p>
          <a:p>
            <a:r>
              <a:rPr lang="en-IN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		3. Geological Mapping camps.</a:t>
            </a:r>
          </a:p>
          <a:p>
            <a:r>
              <a:rPr lang="en-IN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		4. Mining Training Programmes</a:t>
            </a:r>
          </a:p>
          <a:p>
            <a:r>
              <a:rPr lang="en-IN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	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77B0F9-596D-7C91-48B2-9952274DAF39}"/>
              </a:ext>
            </a:extLst>
          </p:cNvPr>
          <p:cNvSpPr txBox="1"/>
          <p:nvPr/>
        </p:nvSpPr>
        <p:spPr>
          <a:xfrm>
            <a:off x="1371600" y="2411041"/>
            <a:ext cx="108204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Future Plans:</a:t>
            </a:r>
          </a:p>
          <a:p>
            <a:r>
              <a:rPr lang="en-IN" sz="28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		</a:t>
            </a:r>
            <a:r>
              <a:rPr lang="en-IN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1. 	International Online training on “Geotechnical Applications in Open pit and 				Underground Mining”</a:t>
            </a:r>
          </a:p>
          <a:p>
            <a:r>
              <a:rPr lang="en-IN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		2.	As per the recent government of India notification on Critical Minerals [Zr, </a:t>
            </a:r>
            <a:r>
              <a:rPr lang="en-IN" sz="2000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Ti</a:t>
            </a:r>
            <a:r>
              <a:rPr lang="en-IN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, 				and REE] department is </a:t>
            </a:r>
            <a:r>
              <a:rPr lang="en-IN" sz="2000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emphasing</a:t>
            </a:r>
            <a:r>
              <a:rPr lang="en-IN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more work along coastal parts in 						association with APMDC and private Agencies</a:t>
            </a:r>
          </a:p>
          <a:p>
            <a:pPr algn="just"/>
            <a:r>
              <a:rPr lang="en-IN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		3. 	Planning for New MOUs with different scientific organisations like Central 					Ground Water Department.</a:t>
            </a:r>
          </a:p>
          <a:p>
            <a:r>
              <a:rPr lang="en-IN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		4.	To get more Research &amp; Consultancy  Projects</a:t>
            </a:r>
          </a:p>
          <a:p>
            <a:r>
              <a:rPr lang="en-IN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		5. 	To organise special Trainings for students</a:t>
            </a:r>
          </a:p>
          <a:p>
            <a:r>
              <a:rPr lang="en-IN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		6. 	Every one should be good employee/Employer</a:t>
            </a:r>
          </a:p>
          <a:p>
            <a:r>
              <a:rPr lang="en-IN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		7. 	Emphasis on Societal Impacts : AKRUTHI Project </a:t>
            </a:r>
          </a:p>
          <a:p>
            <a:r>
              <a:rPr lang="en-IN" sz="20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		8. 	Geoheritage &amp; </a:t>
            </a:r>
            <a:r>
              <a:rPr lang="en-IN" sz="2000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Geotourism</a:t>
            </a:r>
            <a:endParaRPr lang="en-IN" sz="2000" b="1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  <a:p>
            <a:endParaRPr lang="en-IN" sz="2800" b="1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6" name="Picture 5" descr="AU logo.png"/>
          <p:cNvPicPr>
            <a:picLocks noChangeAspect="1"/>
          </p:cNvPicPr>
          <p:nvPr/>
        </p:nvPicPr>
        <p:blipFill>
          <a:blip r:embed="rId2"/>
          <a:srcRect t="-3899" r="72100"/>
          <a:stretch>
            <a:fillRect/>
          </a:stretch>
        </p:blipFill>
        <p:spPr>
          <a:xfrm>
            <a:off x="10732858" y="225083"/>
            <a:ext cx="1276262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84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U logo.png"/>
          <p:cNvPicPr>
            <a:picLocks noChangeAspect="1"/>
          </p:cNvPicPr>
          <p:nvPr/>
        </p:nvPicPr>
        <p:blipFill>
          <a:blip r:embed="rId2"/>
          <a:srcRect t="-3899" r="72100"/>
          <a:stretch>
            <a:fillRect/>
          </a:stretch>
        </p:blipFill>
        <p:spPr>
          <a:xfrm>
            <a:off x="10732858" y="225083"/>
            <a:ext cx="1276262" cy="128016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42596" y="242596"/>
            <a:ext cx="5542384" cy="317242"/>
          </a:xfrm>
        </p:spPr>
        <p:txBody>
          <a:bodyPr>
            <a:noAutofit/>
          </a:bodyPr>
          <a:lstStyle/>
          <a:p>
            <a:pPr algn="ctr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1st Semester</a:t>
            </a:r>
          </a:p>
        </p:txBody>
      </p:sp>
      <p:graphicFrame>
        <p:nvGraphicFramePr>
          <p:cNvPr id="8" name="Content Placeholder 5"/>
          <p:cNvGraphicFramePr>
            <a:graphicFrameLocks noGrp="1"/>
          </p:cNvGraphicFramePr>
          <p:nvPr>
            <p:ph idx="1"/>
          </p:nvPr>
        </p:nvGraphicFramePr>
        <p:xfrm>
          <a:off x="411262" y="826158"/>
          <a:ext cx="4892673" cy="29035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0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51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2033">
                <a:tc>
                  <a:txBody>
                    <a:bodyPr/>
                    <a:lstStyle/>
                    <a:p>
                      <a:pPr indent="411480"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800" dirty="0">
                          <a:latin typeface="Times New Roman"/>
                          <a:ea typeface="Times New Roman"/>
                          <a:cs typeface="Gautami"/>
                        </a:rPr>
                        <a:t>S. No</a:t>
                      </a:r>
                      <a:endParaRPr lang="en-US" sz="1800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800" dirty="0">
                          <a:latin typeface="Times New Roman"/>
                          <a:ea typeface="Times New Roman"/>
                          <a:cs typeface="Gautami"/>
                        </a:rPr>
                        <a:t>Course</a:t>
                      </a:r>
                      <a:endParaRPr lang="en-US" sz="1800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8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01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Cambria"/>
                          <a:ea typeface="Calibri"/>
                          <a:cs typeface="Gautami"/>
                        </a:rPr>
                        <a:t>Paper – I Mineralogy</a:t>
                      </a:r>
                      <a:endParaRPr lang="en-US" sz="1600" b="1" dirty="0">
                        <a:latin typeface="Calibri"/>
                        <a:ea typeface="Calibri"/>
                        <a:cs typeface="Gautam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6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02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Cambria"/>
                          <a:ea typeface="Calibri"/>
                          <a:cs typeface="Gautami"/>
                        </a:rPr>
                        <a:t>Paper – II Igneous and Metamorphic Petrology</a:t>
                      </a:r>
                      <a:endParaRPr lang="en-US" sz="1600" b="1" dirty="0">
                        <a:latin typeface="Calibri"/>
                        <a:ea typeface="Calibri"/>
                        <a:cs typeface="Gautam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70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03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Cambria"/>
                          <a:ea typeface="Calibri"/>
                          <a:cs typeface="Gautami"/>
                        </a:rPr>
                        <a:t>Paper – III Structural Geology &amp; Tectonics</a:t>
                      </a:r>
                      <a:endParaRPr lang="en-US" sz="1600" b="1" dirty="0">
                        <a:latin typeface="Calibri"/>
                        <a:ea typeface="Calibri"/>
                        <a:cs typeface="Gautam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03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04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Cambria"/>
                          <a:ea typeface="Calibri"/>
                          <a:cs typeface="Gautami"/>
                        </a:rPr>
                        <a:t>Paper – IV</a:t>
                      </a:r>
                      <a:r>
                        <a:rPr lang="en-US" sz="1600" b="1" baseline="0" dirty="0">
                          <a:latin typeface="Calibri"/>
                          <a:ea typeface="Calibri"/>
                          <a:cs typeface="Gautami"/>
                        </a:rPr>
                        <a:t> </a:t>
                      </a:r>
                      <a:r>
                        <a:rPr lang="en-US" sz="1600" b="1" dirty="0">
                          <a:latin typeface="Cambria"/>
                          <a:ea typeface="Calibri"/>
                          <a:cs typeface="Gautami"/>
                        </a:rPr>
                        <a:t>Sedimentology</a:t>
                      </a:r>
                      <a:endParaRPr lang="en-US" sz="1600" b="1" dirty="0">
                        <a:latin typeface="Calibri"/>
                        <a:ea typeface="Calibri"/>
                        <a:cs typeface="Gautam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47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05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Cambria"/>
                          <a:ea typeface="Calibri"/>
                          <a:cs typeface="Gautami"/>
                        </a:rPr>
                        <a:t>Field Work</a:t>
                      </a:r>
                      <a:endParaRPr lang="en-US" sz="1600" b="1" dirty="0">
                        <a:latin typeface="Calibri"/>
                        <a:ea typeface="Calibri"/>
                        <a:cs typeface="Gautami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600" b="1" dirty="0">
                        <a:latin typeface="Calibri"/>
                        <a:ea typeface="Calibri"/>
                        <a:cs typeface="Gautam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itle 6"/>
          <p:cNvSpPr txBox="1">
            <a:spLocks/>
          </p:cNvSpPr>
          <p:nvPr/>
        </p:nvSpPr>
        <p:spPr>
          <a:xfrm>
            <a:off x="6128471" y="315070"/>
            <a:ext cx="4283456" cy="37850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 algn="ctr" defTabSz="914400">
              <a:spcBef>
                <a:spcPct val="0"/>
              </a:spcBef>
            </a:pPr>
            <a:r>
              <a:rPr lang="en-US" b="1" dirty="0"/>
              <a:t> 2</a:t>
            </a:r>
            <a:r>
              <a:rPr lang="en-US" b="1" baseline="30000" dirty="0"/>
              <a:t>nd</a:t>
            </a:r>
            <a:r>
              <a:rPr lang="en-US" b="1" dirty="0"/>
              <a:t>  Semester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0" name="Content Placeholder 5"/>
          <p:cNvGraphicFramePr>
            <a:graphicFrameLocks/>
          </p:cNvGraphicFramePr>
          <p:nvPr/>
        </p:nvGraphicFramePr>
        <p:xfrm>
          <a:off x="5714159" y="882780"/>
          <a:ext cx="4892673" cy="2796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0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51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831">
                <a:tc>
                  <a:txBody>
                    <a:bodyPr/>
                    <a:lstStyle/>
                    <a:p>
                      <a:pPr indent="411480"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800" dirty="0">
                          <a:latin typeface="Times New Roman"/>
                          <a:ea typeface="Times New Roman"/>
                          <a:cs typeface="Gautami"/>
                        </a:rPr>
                        <a:t>S. No</a:t>
                      </a:r>
                      <a:endParaRPr lang="en-US" sz="1800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800" dirty="0">
                          <a:latin typeface="Times New Roman"/>
                          <a:ea typeface="Times New Roman"/>
                          <a:cs typeface="Gautami"/>
                        </a:rPr>
                        <a:t>Course</a:t>
                      </a:r>
                      <a:endParaRPr lang="en-US" sz="1800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37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01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600" b="1" dirty="0">
                          <a:latin typeface="Cambria"/>
                          <a:ea typeface="Calibri"/>
                          <a:cs typeface="Gautami"/>
                        </a:rPr>
                        <a:t>Paper – I.  Stratigraphy </a:t>
                      </a:r>
                      <a:endParaRPr lang="en-US" sz="1600" b="1" dirty="0">
                        <a:latin typeface="Calibri"/>
                        <a:ea typeface="Calibri"/>
                        <a:cs typeface="Gautam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1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02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600" b="1" dirty="0">
                          <a:latin typeface="Cambria"/>
                          <a:ea typeface="Calibri"/>
                          <a:cs typeface="Gautami"/>
                        </a:rPr>
                        <a:t>Paper – II</a:t>
                      </a:r>
                      <a:r>
                        <a:rPr lang="en-US" sz="1600" b="1" baseline="0" dirty="0">
                          <a:latin typeface="Calibri"/>
                          <a:ea typeface="Calibri"/>
                          <a:cs typeface="Gautami"/>
                        </a:rPr>
                        <a:t> </a:t>
                      </a:r>
                      <a:r>
                        <a:rPr lang="en-IN" sz="1600" b="1" dirty="0">
                          <a:latin typeface="Cambria"/>
                          <a:ea typeface="Calibri"/>
                          <a:cs typeface="Gautami"/>
                        </a:rPr>
                        <a:t>Geochemistry &amp; Isotope Geology</a:t>
                      </a:r>
                      <a:endParaRPr lang="en-US" sz="1600" b="1" dirty="0">
                        <a:latin typeface="Calibri"/>
                        <a:ea typeface="Calibri"/>
                        <a:cs typeface="Gautam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24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03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600" b="1" dirty="0">
                          <a:latin typeface="Cambria"/>
                          <a:ea typeface="Calibri"/>
                          <a:cs typeface="Gautami"/>
                        </a:rPr>
                        <a:t>Paper – III</a:t>
                      </a:r>
                      <a:r>
                        <a:rPr lang="en-US" sz="1600" b="1" baseline="0" dirty="0">
                          <a:latin typeface="Calibri"/>
                          <a:ea typeface="Calibri"/>
                          <a:cs typeface="Gautami"/>
                        </a:rPr>
                        <a:t> </a:t>
                      </a:r>
                      <a:r>
                        <a:rPr lang="en-IN" sz="1600" b="1" dirty="0">
                          <a:latin typeface="Cambria"/>
                          <a:ea typeface="Calibri"/>
                          <a:cs typeface="Gautami"/>
                        </a:rPr>
                        <a:t>Sedimentary  petrology</a:t>
                      </a:r>
                      <a:endParaRPr lang="en-US" sz="1600" b="1" dirty="0">
                        <a:latin typeface="Calibri"/>
                        <a:ea typeface="Calibri"/>
                        <a:cs typeface="Gautam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60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04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600" b="1" dirty="0">
                          <a:latin typeface="Cambria"/>
                          <a:ea typeface="Calibri"/>
                          <a:cs typeface="Gautami"/>
                        </a:rPr>
                        <a:t>Paper – IV</a:t>
                      </a:r>
                      <a:r>
                        <a:rPr lang="en-US" sz="1600" b="1" baseline="0" dirty="0">
                          <a:latin typeface="Calibri"/>
                          <a:ea typeface="Calibri"/>
                          <a:cs typeface="Gautami"/>
                        </a:rPr>
                        <a:t> </a:t>
                      </a:r>
                      <a:r>
                        <a:rPr lang="en-IN" sz="1600" b="1" dirty="0">
                          <a:latin typeface="Cambria"/>
                          <a:ea typeface="Calibri"/>
                          <a:cs typeface="Gautami"/>
                        </a:rPr>
                        <a:t>Micropaleontology</a:t>
                      </a:r>
                      <a:endParaRPr lang="en-US" sz="1600" b="1" dirty="0">
                        <a:latin typeface="Calibri"/>
                        <a:ea typeface="Calibri"/>
                        <a:cs typeface="Gautam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99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05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1" dirty="0">
                          <a:latin typeface="Cambria"/>
                          <a:ea typeface="Calibri"/>
                          <a:cs typeface="Gautami"/>
                        </a:rPr>
                        <a:t>Surveying</a:t>
                      </a:r>
                      <a:endParaRPr lang="en-US" sz="1600" b="1" dirty="0">
                        <a:latin typeface="Calibri"/>
                        <a:ea typeface="Calibri"/>
                        <a:cs typeface="Gautam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Title 6"/>
          <p:cNvSpPr txBox="1">
            <a:spLocks/>
          </p:cNvSpPr>
          <p:nvPr/>
        </p:nvSpPr>
        <p:spPr>
          <a:xfrm>
            <a:off x="604807" y="3844426"/>
            <a:ext cx="4597231" cy="322974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3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Semester</a:t>
            </a:r>
          </a:p>
        </p:txBody>
      </p:sp>
      <p:graphicFrame>
        <p:nvGraphicFramePr>
          <p:cNvPr id="12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7606909"/>
              </p:ext>
            </p:extLst>
          </p:nvPr>
        </p:nvGraphicFramePr>
        <p:xfrm>
          <a:off x="531183" y="4195795"/>
          <a:ext cx="4745355" cy="26622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63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389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956">
                <a:tc>
                  <a:txBody>
                    <a:bodyPr/>
                    <a:lstStyle/>
                    <a:p>
                      <a:pPr indent="411480"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800" dirty="0">
                          <a:latin typeface="Times New Roman"/>
                          <a:ea typeface="Times New Roman"/>
                          <a:cs typeface="Gautami"/>
                        </a:rPr>
                        <a:t>S. No</a:t>
                      </a:r>
                      <a:endParaRPr lang="en-US" sz="1800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800" dirty="0">
                          <a:latin typeface="Times New Roman"/>
                          <a:ea typeface="Times New Roman"/>
                          <a:cs typeface="Gautami"/>
                        </a:rPr>
                        <a:t>Course</a:t>
                      </a:r>
                      <a:endParaRPr lang="en-US" sz="1800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4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01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1" dirty="0">
                          <a:latin typeface="Cambria"/>
                          <a:ea typeface="Times New Roman"/>
                          <a:cs typeface="Calibri"/>
                        </a:rPr>
                        <a:t>Paper – I</a:t>
                      </a:r>
                      <a:r>
                        <a:rPr lang="en-US" sz="1600" b="1" baseline="0" dirty="0">
                          <a:latin typeface="Times New Roman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GB" sz="1600" b="1" dirty="0">
                          <a:latin typeface="Cambria"/>
                          <a:ea typeface="Times New Roman"/>
                          <a:cs typeface="Calibri"/>
                        </a:rPr>
                        <a:t>Geomorphology, Remote Sensing &amp; GIS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9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02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1" dirty="0">
                          <a:latin typeface="Cambria"/>
                          <a:ea typeface="Times New Roman"/>
                          <a:cs typeface="Calibri"/>
                        </a:rPr>
                        <a:t>Paper – II</a:t>
                      </a:r>
                      <a:r>
                        <a:rPr lang="en-US" sz="1600" b="1" baseline="0" dirty="0">
                          <a:latin typeface="Times New Roman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GB" sz="1600" b="1" dirty="0">
                          <a:latin typeface="Cambria"/>
                          <a:ea typeface="Times New Roman"/>
                          <a:cs typeface="Calibri"/>
                        </a:rPr>
                        <a:t>Geophysical Exploration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83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03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1" dirty="0">
                          <a:latin typeface="Cambria"/>
                          <a:ea typeface="Times New Roman"/>
                          <a:cs typeface="Calibri"/>
                        </a:rPr>
                        <a:t>Paper – III</a:t>
                      </a:r>
                      <a:r>
                        <a:rPr lang="en-US" sz="1600" b="1" baseline="0" dirty="0">
                          <a:latin typeface="Times New Roman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GB" sz="1600" b="1" dirty="0">
                          <a:latin typeface="Cambria"/>
                          <a:ea typeface="Times New Roman"/>
                          <a:cs typeface="Calibri"/>
                        </a:rPr>
                        <a:t>Hydrogeology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81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04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1" dirty="0">
                          <a:latin typeface="Cambria"/>
                          <a:ea typeface="Times New Roman"/>
                          <a:cs typeface="Calibri"/>
                        </a:rPr>
                        <a:t>Paper – IV</a:t>
                      </a:r>
                      <a:r>
                        <a:rPr lang="en-US" sz="1600" b="1" baseline="0" dirty="0">
                          <a:latin typeface="Times New Roman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GB" sz="1600" b="1" dirty="0">
                          <a:latin typeface="Cambria"/>
                          <a:ea typeface="Times New Roman"/>
                          <a:cs typeface="Calibri"/>
                        </a:rPr>
                        <a:t>Sedimentary Basin of India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17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05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latin typeface="Cambria"/>
                          <a:ea typeface="Times New Roman"/>
                          <a:cs typeface="Calibri"/>
                        </a:rPr>
                        <a:t>Geological Mapping 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3" name="Content Placeholder 5"/>
          <p:cNvGraphicFramePr>
            <a:graphicFrameLocks/>
          </p:cNvGraphicFramePr>
          <p:nvPr/>
        </p:nvGraphicFramePr>
        <p:xfrm>
          <a:off x="5946049" y="4217566"/>
          <a:ext cx="4745355" cy="2523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63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389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956">
                <a:tc>
                  <a:txBody>
                    <a:bodyPr/>
                    <a:lstStyle/>
                    <a:p>
                      <a:pPr indent="411480"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800" dirty="0">
                          <a:latin typeface="Times New Roman"/>
                          <a:ea typeface="Times New Roman"/>
                          <a:cs typeface="Gautami"/>
                        </a:rPr>
                        <a:t>S. No</a:t>
                      </a:r>
                      <a:endParaRPr lang="en-US" sz="1800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800" dirty="0">
                          <a:latin typeface="Times New Roman"/>
                          <a:ea typeface="Times New Roman"/>
                          <a:cs typeface="Gautami"/>
                        </a:rPr>
                        <a:t>Course</a:t>
                      </a:r>
                      <a:endParaRPr lang="en-US" sz="1800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5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01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latin typeface="Cambria"/>
                          <a:ea typeface="Times New Roman"/>
                          <a:cs typeface="Gautami"/>
                        </a:rPr>
                        <a:t>Paper – I Marine Geology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02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latin typeface="Cambria"/>
                          <a:ea typeface="Times New Roman"/>
                          <a:cs typeface="Gautami"/>
                        </a:rPr>
                        <a:t>Paper – II</a:t>
                      </a:r>
                      <a:r>
                        <a:rPr lang="en-US" sz="1600" b="1" baseline="0" dirty="0">
                          <a:latin typeface="Times New Roman"/>
                          <a:ea typeface="Times New Roman"/>
                          <a:cs typeface="Gautami"/>
                        </a:rPr>
                        <a:t> </a:t>
                      </a:r>
                      <a:r>
                        <a:rPr lang="en-GB" sz="1600" b="1" dirty="0">
                          <a:latin typeface="Cambria"/>
                          <a:ea typeface="Times New Roman"/>
                          <a:cs typeface="Gautami"/>
                        </a:rPr>
                        <a:t>Geological &amp; Geochemical Exploration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83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03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latin typeface="Cambria"/>
                          <a:ea typeface="Times New Roman"/>
                          <a:cs typeface="Gautami"/>
                        </a:rPr>
                        <a:t>Paper – III</a:t>
                      </a:r>
                      <a:r>
                        <a:rPr lang="en-US" sz="1600" b="1" baseline="0" dirty="0">
                          <a:latin typeface="Times New Roman"/>
                          <a:ea typeface="Times New Roman"/>
                          <a:cs typeface="Gautami"/>
                        </a:rPr>
                        <a:t> </a:t>
                      </a:r>
                      <a:r>
                        <a:rPr lang="en-GB" sz="1600" b="1" dirty="0">
                          <a:latin typeface="Cambria"/>
                          <a:ea typeface="Times New Roman"/>
                          <a:cs typeface="Gautami"/>
                        </a:rPr>
                        <a:t>Engineering Geology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04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latin typeface="Cambria"/>
                          <a:ea typeface="Times New Roman"/>
                          <a:cs typeface="Gautami"/>
                        </a:rPr>
                        <a:t>Paper – IV</a:t>
                      </a:r>
                      <a:r>
                        <a:rPr lang="en-US" sz="1600" b="1" baseline="0" dirty="0">
                          <a:latin typeface="Times New Roman"/>
                          <a:ea typeface="Times New Roman"/>
                          <a:cs typeface="Gautami"/>
                        </a:rPr>
                        <a:t> </a:t>
                      </a:r>
                      <a:r>
                        <a:rPr lang="en-GB" sz="1600" b="1" dirty="0">
                          <a:latin typeface="Cambria"/>
                          <a:ea typeface="Times New Roman"/>
                          <a:cs typeface="Gautami"/>
                        </a:rPr>
                        <a:t>Economic Geology &amp; Indian Mineral Deposits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17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05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latin typeface="Cambria"/>
                          <a:ea typeface="Times New Roman"/>
                          <a:cs typeface="Gautami"/>
                        </a:rPr>
                        <a:t>Mining Training Programme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Title 6"/>
          <p:cNvSpPr txBox="1">
            <a:spLocks/>
          </p:cNvSpPr>
          <p:nvPr/>
        </p:nvSpPr>
        <p:spPr>
          <a:xfrm>
            <a:off x="5952675" y="3941402"/>
            <a:ext cx="4594215" cy="22265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4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Semester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52870" y="0"/>
            <a:ext cx="44952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M.Sc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 (Tech)  Applied Geology 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J:\ \photos2014-15\P10005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5232" y="0"/>
            <a:ext cx="108767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EBDEE0-EE85-9F71-CE33-8DE678871C12}"/>
              </a:ext>
            </a:extLst>
          </p:cNvPr>
          <p:cNvSpPr txBox="1"/>
          <p:nvPr/>
        </p:nvSpPr>
        <p:spPr>
          <a:xfrm>
            <a:off x="4098266" y="3551897"/>
            <a:ext cx="725623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5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Thank you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6AEE17-9509-4BFF-97C8-B663294A4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6423" y="0"/>
            <a:ext cx="1274174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55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U logo.png"/>
          <p:cNvPicPr>
            <a:picLocks noChangeAspect="1"/>
          </p:cNvPicPr>
          <p:nvPr/>
        </p:nvPicPr>
        <p:blipFill>
          <a:blip r:embed="rId2"/>
          <a:srcRect t="-3899" r="72100"/>
          <a:stretch>
            <a:fillRect/>
          </a:stretch>
        </p:blipFill>
        <p:spPr>
          <a:xfrm>
            <a:off x="10732858" y="225083"/>
            <a:ext cx="1276262" cy="1280160"/>
          </a:xfrm>
          <a:prstGeom prst="rect">
            <a:avLst/>
          </a:prstGeom>
        </p:spPr>
      </p:pic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1241763" y="357409"/>
            <a:ext cx="4739951" cy="410549"/>
          </a:xfrm>
        </p:spPr>
        <p:txBody>
          <a:bodyPr>
            <a:noAutofit/>
          </a:bodyPr>
          <a:lstStyle/>
          <a:p>
            <a:pPr algn="ctr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Semester</a:t>
            </a:r>
          </a:p>
        </p:txBody>
      </p:sp>
      <p:graphicFrame>
        <p:nvGraphicFramePr>
          <p:cNvPr id="9" name="Content Placeholder 5"/>
          <p:cNvGraphicFramePr>
            <a:graphicFrameLocks noGrp="1"/>
          </p:cNvGraphicFramePr>
          <p:nvPr>
            <p:ph idx="1"/>
          </p:nvPr>
        </p:nvGraphicFramePr>
        <p:xfrm>
          <a:off x="1627322" y="939386"/>
          <a:ext cx="4695522" cy="23833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9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2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8759">
                <a:tc>
                  <a:txBody>
                    <a:bodyPr/>
                    <a:lstStyle/>
                    <a:p>
                      <a:pPr indent="411480"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800" dirty="0">
                          <a:latin typeface="Times New Roman"/>
                          <a:ea typeface="Times New Roman"/>
                          <a:cs typeface="Gautami"/>
                        </a:rPr>
                        <a:t>S. No</a:t>
                      </a:r>
                      <a:endParaRPr lang="en-US" sz="1800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800" dirty="0">
                          <a:latin typeface="Times New Roman"/>
                          <a:ea typeface="Times New Roman"/>
                          <a:cs typeface="Gautami"/>
                        </a:rPr>
                        <a:t>Course</a:t>
                      </a:r>
                      <a:endParaRPr lang="en-US" sz="1800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99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01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>
                          <a:latin typeface="Cambria"/>
                          <a:ea typeface="Times New Roman"/>
                          <a:cs typeface="Gautami"/>
                        </a:rPr>
                        <a:t>Paper – I</a:t>
                      </a:r>
                      <a:r>
                        <a:rPr lang="en-US" sz="1600" b="1" baseline="0">
                          <a:latin typeface="Times New Roman"/>
                          <a:ea typeface="Times New Roman"/>
                          <a:cs typeface="Gautami"/>
                        </a:rPr>
                        <a:t> </a:t>
                      </a:r>
                      <a:r>
                        <a:rPr lang="en-GB" sz="1600" b="1">
                          <a:latin typeface="Cambria"/>
                          <a:ea typeface="Times New Roman"/>
                          <a:cs typeface="Gautami"/>
                        </a:rPr>
                        <a:t>Surface  and Underground Mining 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40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02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latin typeface="Cambria"/>
                          <a:ea typeface="Times New Roman"/>
                          <a:cs typeface="Gautami"/>
                        </a:rPr>
                        <a:t>Paper – II</a:t>
                      </a:r>
                      <a:r>
                        <a:rPr lang="en-US" sz="1600" b="1" baseline="0" dirty="0">
                          <a:latin typeface="Times New Roman"/>
                          <a:ea typeface="Times New Roman"/>
                          <a:cs typeface="Gautami"/>
                        </a:rPr>
                        <a:t> </a:t>
                      </a:r>
                      <a:r>
                        <a:rPr lang="en-GB" sz="1600" b="1" dirty="0">
                          <a:latin typeface="Cambria"/>
                          <a:ea typeface="Times New Roman"/>
                          <a:cs typeface="Gautami"/>
                        </a:rPr>
                        <a:t>Fuel Geology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00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03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>
                          <a:latin typeface="Cambria"/>
                          <a:ea typeface="Times New Roman"/>
                          <a:cs typeface="Gautami"/>
                        </a:rPr>
                        <a:t>Paper – III</a:t>
                      </a:r>
                      <a:r>
                        <a:rPr lang="en-US" sz="1600" b="1" baseline="0">
                          <a:latin typeface="Times New Roman"/>
                          <a:ea typeface="Times New Roman"/>
                          <a:cs typeface="Gautami"/>
                        </a:rPr>
                        <a:t> </a:t>
                      </a:r>
                      <a:r>
                        <a:rPr lang="en-GB" sz="1600" b="1">
                          <a:latin typeface="Cambria"/>
                          <a:ea typeface="Times New Roman"/>
                          <a:cs typeface="Gautami"/>
                        </a:rPr>
                        <a:t>Geo-Informatics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44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04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latin typeface="Cambria"/>
                          <a:ea typeface="Times New Roman"/>
                          <a:cs typeface="Gautami"/>
                        </a:rPr>
                        <a:t>Paper – IV</a:t>
                      </a:r>
                      <a:r>
                        <a:rPr lang="en-US" sz="1600" b="1" baseline="0" dirty="0">
                          <a:latin typeface="Times New Roman"/>
                          <a:ea typeface="Times New Roman"/>
                          <a:cs typeface="Gautami"/>
                        </a:rPr>
                        <a:t> </a:t>
                      </a:r>
                      <a:r>
                        <a:rPr lang="en-GB" sz="1600" b="1" dirty="0">
                          <a:latin typeface="Cambria"/>
                          <a:ea typeface="Times New Roman"/>
                          <a:cs typeface="Gautami"/>
                        </a:rPr>
                        <a:t>Mine legislation &amp; Mine Planning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Title 6"/>
          <p:cNvSpPr txBox="1">
            <a:spLocks/>
          </p:cNvSpPr>
          <p:nvPr/>
        </p:nvSpPr>
        <p:spPr>
          <a:xfrm>
            <a:off x="6752148" y="425676"/>
            <a:ext cx="3135771" cy="410549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6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Semester</a:t>
            </a:r>
          </a:p>
        </p:txBody>
      </p:sp>
      <p:graphicFrame>
        <p:nvGraphicFramePr>
          <p:cNvPr id="11" name="Content Placeholder 5"/>
          <p:cNvGraphicFramePr>
            <a:graphicFrameLocks/>
          </p:cNvGraphicFramePr>
          <p:nvPr/>
        </p:nvGraphicFramePr>
        <p:xfrm>
          <a:off x="6400801" y="948560"/>
          <a:ext cx="4432515" cy="2400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9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1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7363">
                <a:tc>
                  <a:txBody>
                    <a:bodyPr/>
                    <a:lstStyle/>
                    <a:p>
                      <a:pPr indent="411480"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800" dirty="0">
                          <a:latin typeface="Times New Roman"/>
                          <a:ea typeface="Times New Roman"/>
                          <a:cs typeface="Gautami"/>
                        </a:rPr>
                        <a:t>S. No</a:t>
                      </a:r>
                      <a:endParaRPr lang="en-US" sz="1800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800" dirty="0">
                          <a:latin typeface="Times New Roman"/>
                          <a:ea typeface="Times New Roman"/>
                          <a:cs typeface="Gautami"/>
                        </a:rPr>
                        <a:t>Course</a:t>
                      </a:r>
                      <a:endParaRPr lang="en-US" sz="1800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4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01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Cambria"/>
                          <a:ea typeface="Calibri"/>
                          <a:cs typeface="Gautami"/>
                        </a:rPr>
                        <a:t>Paper – I</a:t>
                      </a:r>
                      <a:r>
                        <a:rPr lang="en-US" sz="1600" b="1" baseline="0" dirty="0">
                          <a:latin typeface="Calibri"/>
                          <a:ea typeface="Calibri"/>
                          <a:cs typeface="Gautami"/>
                        </a:rPr>
                        <a:t> </a:t>
                      </a:r>
                      <a:r>
                        <a:rPr lang="en-US" sz="1600" b="1" dirty="0">
                          <a:latin typeface="Cambria"/>
                          <a:ea typeface="Calibri"/>
                          <a:cs typeface="Gautami"/>
                        </a:rPr>
                        <a:t>Mineral Economics </a:t>
                      </a:r>
                      <a:endParaRPr lang="en-US" sz="1600" b="1" dirty="0">
                        <a:latin typeface="Calibri"/>
                        <a:ea typeface="Calibri"/>
                        <a:cs typeface="Gautam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8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02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Cambria"/>
                          <a:ea typeface="Calibri"/>
                          <a:cs typeface="Gautami"/>
                        </a:rPr>
                        <a:t>Paper – II</a:t>
                      </a:r>
                      <a:r>
                        <a:rPr lang="en-US" sz="1600" b="1" baseline="0" dirty="0">
                          <a:latin typeface="Calibri"/>
                          <a:ea typeface="Calibri"/>
                          <a:cs typeface="Gautami"/>
                        </a:rPr>
                        <a:t> </a:t>
                      </a:r>
                      <a:r>
                        <a:rPr lang="en-US" sz="1600" b="1" dirty="0">
                          <a:latin typeface="Cambria"/>
                          <a:ea typeface="Calibri"/>
                          <a:cs typeface="Gautami"/>
                        </a:rPr>
                        <a:t>Environmental Geology</a:t>
                      </a:r>
                      <a:endParaRPr lang="en-US" sz="1600" b="1" dirty="0">
                        <a:latin typeface="Calibri"/>
                        <a:ea typeface="Calibri"/>
                        <a:cs typeface="Gautam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42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03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Cambria"/>
                          <a:ea typeface="Calibri"/>
                          <a:cs typeface="Gautami"/>
                        </a:rPr>
                        <a:t>Paper – III  Mineral processing Engineering</a:t>
                      </a:r>
                      <a:endParaRPr lang="en-US" sz="1600" b="1" dirty="0">
                        <a:latin typeface="Calibri"/>
                        <a:ea typeface="Calibri"/>
                        <a:cs typeface="Gautam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99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47850" algn="l"/>
                        </a:tabLst>
                      </a:pPr>
                      <a:r>
                        <a:rPr lang="en-GB" sz="1600" b="1" dirty="0">
                          <a:latin typeface="Times New Roman"/>
                          <a:ea typeface="Times New Roman"/>
                          <a:cs typeface="Gautami"/>
                        </a:rPr>
                        <a:t>04</a:t>
                      </a:r>
                      <a:endParaRPr lang="en-US" sz="1600" b="1" dirty="0">
                        <a:latin typeface="Times New Roman"/>
                        <a:ea typeface="Times New Roman"/>
                        <a:cs typeface="Gautami"/>
                      </a:endParaRPr>
                    </a:p>
                  </a:txBody>
                  <a:tcPr marL="74961" marR="749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Cambria"/>
                          <a:ea typeface="Calibri"/>
                          <a:cs typeface="Gautami"/>
                        </a:rPr>
                        <a:t>Paper – IV</a:t>
                      </a:r>
                      <a:r>
                        <a:rPr lang="en-US" sz="1600" b="1" baseline="0" dirty="0">
                          <a:latin typeface="Calibri"/>
                          <a:ea typeface="Calibri"/>
                          <a:cs typeface="Gautami"/>
                        </a:rPr>
                        <a:t> </a:t>
                      </a:r>
                      <a:r>
                        <a:rPr lang="en-US" sz="1600" b="1" dirty="0">
                          <a:latin typeface="Cambria"/>
                          <a:ea typeface="Calibri"/>
                          <a:cs typeface="Gautami"/>
                        </a:rPr>
                        <a:t>Project Oriented Dissertation</a:t>
                      </a:r>
                      <a:endParaRPr lang="en-US" sz="1600" b="1" dirty="0">
                        <a:latin typeface="Calibri"/>
                        <a:ea typeface="Calibri"/>
                        <a:cs typeface="Gautam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1418435" y="3557484"/>
            <a:ext cx="9997440" cy="75968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C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.  Value added Courses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194560" y="4369865"/>
            <a:ext cx="9997440" cy="131801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mbria" pitchFamily="18" charset="0"/>
                <a:cs typeface="Times New Roman" pitchFamily="18" charset="0"/>
              </a:rPr>
              <a:t>Research Methodology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mbria" pitchFamily="18" charset="0"/>
                <a:cs typeface="Times New Roman" pitchFamily="18" charset="0"/>
              </a:rPr>
              <a:t>Intellectual Property Rights (IPR)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75879" y="5747691"/>
            <a:ext cx="70889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spcBef>
                <a:spcPct val="0"/>
              </a:spcBef>
              <a:defRPr/>
            </a:pPr>
            <a:r>
              <a:rPr lang="en-US" sz="3200" dirty="0">
                <a:solidFill>
                  <a:srgbClr val="C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2.  Massive Open Online Course (MOOCs)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752870" y="0"/>
            <a:ext cx="44952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M.Sc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 (Tech)  Applied Geology 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2911" y="1844101"/>
            <a:ext cx="9837468" cy="5398589"/>
          </a:xfrm>
        </p:spPr>
        <p:txBody>
          <a:bodyPr>
            <a:normAutofit/>
          </a:bodyPr>
          <a:lstStyle/>
          <a:p>
            <a:pPr marL="1371600" lvl="2" indent="-457200" algn="just">
              <a:buClrTx/>
              <a:buFont typeface="Wingdings" pitchFamily="2" charset="2"/>
              <a:buChar char="§"/>
            </a:pPr>
            <a:r>
              <a:rPr lang="en-IN" sz="32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Greater focus on course &amp; programme outcomes.</a:t>
            </a:r>
          </a:p>
          <a:p>
            <a:pPr marL="1371600" lvl="2" indent="-457200" algn="just">
              <a:buClrTx/>
              <a:buFont typeface="Wingdings" pitchFamily="2" charset="2"/>
              <a:buChar char="§"/>
            </a:pPr>
            <a:endParaRPr lang="en-IN" sz="3200" b="1" dirty="0">
              <a:solidFill>
                <a:srgbClr val="00206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marL="1371600" lvl="2" indent="-457200" algn="just">
              <a:buClrTx/>
              <a:buFont typeface="Wingdings" pitchFamily="2" charset="2"/>
              <a:buChar char="§"/>
            </a:pPr>
            <a:r>
              <a:rPr lang="en-IN" sz="3200" b="1" dirty="0">
                <a:solidFill>
                  <a:srgbClr val="00206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Regular assessment and evaluation for continuous improvement of the programme.</a:t>
            </a:r>
          </a:p>
          <a:p>
            <a:pPr>
              <a:buFont typeface="Wingdings" pitchFamily="2" charset="2"/>
              <a:buChar char="§"/>
            </a:pPr>
            <a:endParaRPr lang="en-IN" dirty="0"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</p:txBody>
      </p:sp>
      <p:pic>
        <p:nvPicPr>
          <p:cNvPr id="4" name="Picture 3" descr="AU logo.png"/>
          <p:cNvPicPr>
            <a:picLocks noChangeAspect="1"/>
          </p:cNvPicPr>
          <p:nvPr/>
        </p:nvPicPr>
        <p:blipFill>
          <a:blip r:embed="rId2"/>
          <a:srcRect t="-3899" r="72100"/>
          <a:stretch>
            <a:fillRect/>
          </a:stretch>
        </p:blipFill>
        <p:spPr>
          <a:xfrm>
            <a:off x="10732858" y="225083"/>
            <a:ext cx="1276262" cy="12801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578623C-09DB-4CB5-80D6-4F4FCE04D9EE}"/>
              </a:ext>
            </a:extLst>
          </p:cNvPr>
          <p:cNvSpPr/>
          <p:nvPr/>
        </p:nvSpPr>
        <p:spPr>
          <a:xfrm>
            <a:off x="1692910" y="520662"/>
            <a:ext cx="89396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0" algn="ctr">
              <a:buClrTx/>
              <a:buNone/>
            </a:pPr>
            <a:r>
              <a:rPr lang="en-IN" sz="4000" b="1" dirty="0">
                <a:solidFill>
                  <a:srgbClr val="C0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Outcome Based Education (OBE) framework</a:t>
            </a:r>
          </a:p>
        </p:txBody>
      </p:sp>
    </p:spTree>
    <p:extLst>
      <p:ext uri="{BB962C8B-B14F-4D97-AF65-F5344CB8AC3E}">
        <p14:creationId xmlns:p14="http://schemas.microsoft.com/office/powerpoint/2010/main" val="7622208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5371</TotalTime>
  <Words>4093</Words>
  <Application>Microsoft Office PowerPoint</Application>
  <PresentationFormat>Widescreen</PresentationFormat>
  <Paragraphs>815</Paragraphs>
  <Slides>70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1" baseType="lpstr">
      <vt:lpstr>Arial</vt:lpstr>
      <vt:lpstr>Calibri</vt:lpstr>
      <vt:lpstr>Cambria</vt:lpstr>
      <vt:lpstr>Courier New</vt:lpstr>
      <vt:lpstr>Gautami</vt:lpstr>
      <vt:lpstr>Gill Sans MT</vt:lpstr>
      <vt:lpstr>Times New Roman</vt:lpstr>
      <vt:lpstr>Verdana</vt:lpstr>
      <vt:lpstr>Wingdings</vt:lpstr>
      <vt:lpstr>Wingdings 2</vt:lpstr>
      <vt:lpstr>Solstice</vt:lpstr>
      <vt:lpstr>PowerPoint Presentation</vt:lpstr>
      <vt:lpstr>VISION AND MISSION</vt:lpstr>
      <vt:lpstr>PowerPoint Presentation</vt:lpstr>
      <vt:lpstr>              HISTORY / ACHIEVEMENTS </vt:lpstr>
      <vt:lpstr>PowerPoint Presentation</vt:lpstr>
      <vt:lpstr>1st Semester</vt:lpstr>
      <vt:lpstr>1st Semester</vt:lpstr>
      <vt:lpstr>5th  Semester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 Attainment Level 
(Average PO Attainment of M.Sc Geology Program)</vt:lpstr>
      <vt:lpstr>PO Attainment Level 
(Average PO Attainment of M.Sc (Tech) Applied Geology Program) </vt:lpstr>
      <vt:lpstr>PowerPoint Presentation</vt:lpstr>
      <vt:lpstr>PowerPoint Presentation</vt:lpstr>
      <vt:lpstr>Skill development programmes</vt:lpstr>
      <vt:lpstr>A special talk was delivered by the  Dr. Kutuba Rao, Former Director General, GSI</vt:lpstr>
      <vt:lpstr>Lecture on Environmental Geology delivered by Prof. A.S. Venkatesh, Head, IIT (ISM), Dhanbad.</vt:lpstr>
      <vt:lpstr>Lecture on “Petrology of Alkaline Rocks of India” was delivered by the Debajyoti Paul, Department of Earth Sciences, IIT Kanpur on 12-12-2022</vt:lpstr>
      <vt:lpstr>Lecture on Bauxite Deposits of India by Dr. PK Ramam</vt:lpstr>
      <vt:lpstr>Training programme organised with collaboration INTACH, Visakhapatnam </vt:lpstr>
      <vt:lpstr>Workshop on Introduction to Seismic Interpretation  Dr.DM Nathaniel, Director, Nate Petroleum Development &amp; Research LLP, Navi Mumbai on 17-10-2022.</vt:lpstr>
      <vt:lpstr>PowerPoint Presentation</vt:lpstr>
      <vt:lpstr>PowerPoint Presentation</vt:lpstr>
      <vt:lpstr>PowerPoint Presentation</vt:lpstr>
      <vt:lpstr>PowerPoint Presentation</vt:lpstr>
      <vt:lpstr>Books Published by the Faculty</vt:lpstr>
      <vt:lpstr>PowerPoint Presentation</vt:lpstr>
      <vt:lpstr>PowerPoint Presentation</vt:lpstr>
      <vt:lpstr>PowerPoint Presentation</vt:lpstr>
      <vt:lpstr>Students Diversity M.Sc Geology  </vt:lpstr>
      <vt:lpstr>M.Sc (Tech) Applied Geology</vt:lpstr>
      <vt:lpstr>PowerPoint Presentation</vt:lpstr>
      <vt:lpstr>PowerPoint Presentation</vt:lpstr>
      <vt:lpstr>Awards</vt:lpstr>
      <vt:lpstr>Students Progression</vt:lpstr>
      <vt:lpstr>PowerPoint Presentation</vt:lpstr>
      <vt:lpstr>PowerPoint Presentation</vt:lpstr>
      <vt:lpstr>PowerPoint Presentation</vt:lpstr>
      <vt:lpstr>PowerPoint Presentation</vt:lpstr>
      <vt:lpstr>Fellowship Details</vt:lpstr>
      <vt:lpstr>MoU with AMD</vt:lpstr>
      <vt:lpstr>PowerPoint Presentation</vt:lpstr>
      <vt:lpstr>Up-coming projects (East Coast Railway)</vt:lpstr>
      <vt:lpstr>PowerPoint Presentation</vt:lpstr>
      <vt:lpstr>PowerPoint Presentation</vt:lpstr>
      <vt:lpstr>PowerPoint Presentation</vt:lpstr>
      <vt:lpstr>PowerPoint Presentation</vt:lpstr>
      <vt:lpstr>MUSEUM</vt:lpstr>
      <vt:lpstr>PowerPoint Presentation</vt:lpstr>
      <vt:lpstr>PowerPoint Presentation</vt:lpstr>
      <vt:lpstr>PowerPoint Presentation</vt:lpstr>
      <vt:lpstr>PowerPoint Presentation</vt:lpstr>
      <vt:lpstr>SURVEYING LAB</vt:lpstr>
      <vt:lpstr>PowerPoint Presentation</vt:lpstr>
      <vt:lpstr>Geological Photo Exhibition</vt:lpstr>
      <vt:lpstr>Geological Exhibition organized in collaboration with Indian National Trust for Art and Cultural Heritage  (INTACH), Visakhapatnam Chapter</vt:lpstr>
      <vt:lpstr>PowerPoint Presentation</vt:lpstr>
      <vt:lpstr>PowerPoint Presentation</vt:lpstr>
      <vt:lpstr>Museum  Visit by Mines and Geology Officials, Govt. of AP</vt:lpstr>
      <vt:lpstr> Officials of the Mining Engineers Association of India- Visit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 J Raju Gottumukkala</dc:creator>
  <cp:lastModifiedBy>LENOVO</cp:lastModifiedBy>
  <cp:revision>555</cp:revision>
  <dcterms:created xsi:type="dcterms:W3CDTF">2023-06-17T05:09:24Z</dcterms:created>
  <dcterms:modified xsi:type="dcterms:W3CDTF">2023-11-03T12:04:36Z</dcterms:modified>
</cp:coreProperties>
</file>